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2" r:id="rId4"/>
  </p:sldMasterIdLst>
  <p:notesMasterIdLst>
    <p:notesMasterId r:id="rId15"/>
  </p:notesMasterIdLst>
  <p:sldIdLst>
    <p:sldId id="3429" r:id="rId5"/>
    <p:sldId id="3445" r:id="rId6"/>
    <p:sldId id="3399" r:id="rId7"/>
    <p:sldId id="3446" r:id="rId8"/>
    <p:sldId id="3398" r:id="rId9"/>
    <p:sldId id="3430" r:id="rId10"/>
    <p:sldId id="3437" r:id="rId11"/>
    <p:sldId id="3431" r:id="rId12"/>
    <p:sldId id="3443" r:id="rId13"/>
    <p:sldId id="260" r:id="rId14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484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7E918-715C-3CF8-A959-9FD29FC94A9C}" v="527" dt="2026-02-10T15:31:22.863"/>
    <p1510:client id="{E8DD3B22-3046-464C-8241-8446BC45ED55}" v="8" dt="2026-02-10T16:03:46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707"/>
  </p:normalViewPr>
  <p:slideViewPr>
    <p:cSldViewPr snapToGrid="0">
      <p:cViewPr varScale="1">
        <p:scale>
          <a:sx n="91" d="100"/>
          <a:sy n="91" d="100"/>
        </p:scale>
        <p:origin x="19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8162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101" y="0"/>
            <a:ext cx="2944813" cy="498162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r">
              <a:defRPr sz="1200"/>
            </a:lvl1pPr>
          </a:lstStyle>
          <a:p>
            <a:fld id="{A8B8C53A-3962-8E44-85BB-F01256AF016F}" type="datetimeFigureOut">
              <a:rPr lang="it-IT" smtClean="0"/>
              <a:t>11/02/2026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0" tIns="45580" rIns="91160" bIns="4558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1" y="4779489"/>
            <a:ext cx="5435600" cy="3910489"/>
          </a:xfrm>
          <a:prstGeom prst="rect">
            <a:avLst/>
          </a:prstGeom>
        </p:spPr>
        <p:txBody>
          <a:bodyPr vert="horz" lIns="91160" tIns="45580" rIns="91160" bIns="4558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3241"/>
            <a:ext cx="2944813" cy="498161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101" y="9433241"/>
            <a:ext cx="2944813" cy="498161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r">
              <a:defRPr sz="1200"/>
            </a:lvl1pPr>
          </a:lstStyle>
          <a:p>
            <a:fld id="{03B9675E-8495-BA49-AD02-868A4BFE1CA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46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9675E-8495-BA49-AD02-868A4BFE1CA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09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9675E-8495-BA49-AD02-868A4BFE1CA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78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4F3C8-BFA5-03A0-239E-2CDD2ACA3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1FED5BC-3A0A-C3D2-C213-FF974A1CF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8721C6B-311C-8667-16B3-D9668D314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769272-F4FF-CED3-CF75-BB245EC26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9675E-8495-BA49-AD02-868A4BFE1CA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86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9675E-8495-BA49-AD02-868A4BFE1CA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77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msccargo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it.linkedin.com/company/msc-mediterranean-shipping-co--s-a-/job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msccargo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facebook.com/MSCCargo/" TargetMode="External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1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22708" y="1049554"/>
            <a:ext cx="9552213" cy="869053"/>
          </a:xfrm>
        </p:spPr>
        <p:txBody>
          <a:bodyPr anchor="t">
            <a:noAutofit/>
          </a:bodyPr>
          <a:lstStyle>
            <a:lvl1pPr marL="0" marR="0" indent="0" algn="ctr" defTabSz="8440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sz="2800" noProof="0"/>
              <a:t>CLICK TO EDIT</a:t>
            </a:r>
            <a:br>
              <a:rPr lang="en-GB" sz="2800" noProof="0"/>
            </a:br>
            <a:r>
              <a:rPr lang="en-GB" sz="2800" b="1" noProof="0"/>
              <a:t>MASTER TITLE STYLE IN UPPERCASE</a:t>
            </a:r>
            <a:br>
              <a:rPr lang="en-GB" sz="2800" b="1" noProof="0"/>
            </a:br>
            <a:endParaRPr lang="en-GB" sz="2800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91" y="0"/>
            <a:ext cx="1001218" cy="1084908"/>
          </a:xfrm>
          <a:prstGeom prst="rect">
            <a:avLst/>
          </a:prstGeom>
        </p:spPr>
      </p:pic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B08459DA-B23C-634D-1FC4-A001AF1E0DE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986157" y="6117942"/>
            <a:ext cx="2819400" cy="362289"/>
          </a:xfrm>
          <a:prstGeom prst="roundRect">
            <a:avLst>
              <a:gd name="adj" fmla="val 50000"/>
            </a:avLst>
          </a:prstGeom>
          <a:solidFill>
            <a:srgbClr val="EED48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Stakeholder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624FCC2C-7186-582E-9FE7-DCF0624255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30945" y="1923711"/>
            <a:ext cx="6535738" cy="36228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Day/Month/Year</a:t>
            </a:r>
          </a:p>
        </p:txBody>
      </p:sp>
    </p:spTree>
    <p:extLst>
      <p:ext uri="{BB962C8B-B14F-4D97-AF65-F5344CB8AC3E}">
        <p14:creationId xmlns:p14="http://schemas.microsoft.com/office/powerpoint/2010/main" val="123676028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D6A21A-990D-D648-AEDF-C3EC3272E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-1"/>
            <a:ext cx="11350800" cy="1051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CLICK TO EDIT MASTER TITLE </a:t>
            </a:r>
            <a:br>
              <a:rPr lang="en-GB" noProof="0"/>
            </a:br>
            <a:r>
              <a:rPr lang="en-GB" noProof="0"/>
              <a:t>STYLE IN UPPERCASE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00" y="1197864"/>
            <a:ext cx="11326605" cy="4661749"/>
          </a:xfrm>
        </p:spPr>
        <p:txBody>
          <a:bodyPr/>
          <a:lstStyle>
            <a:lvl1pPr marL="2304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1E2BE446-C97D-EE4B-BDBC-831C2B8D8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© Copyright MSC Mediterranean Shipping Company SA</a:t>
            </a:r>
          </a:p>
          <a:p>
            <a:r>
              <a:rPr lang="en-US"/>
              <a:t> 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C03CC7-4EAF-AC46-BDE9-FE60F5C59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279957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A970B4C3-2942-E148-978E-CF4787DA6F99}"/>
              </a:ext>
            </a:extLst>
          </p:cNvPr>
          <p:cNvCxnSpPr/>
          <p:nvPr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15384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D6A21A-990D-D648-AEDF-C3EC3272E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-1"/>
            <a:ext cx="11350800" cy="1051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CLICK TO EDIT MASTER TITLE </a:t>
            </a:r>
            <a:br>
              <a:rPr lang="en-GB" noProof="0"/>
            </a:br>
            <a:r>
              <a:rPr lang="en-GB" noProof="0"/>
              <a:t>STYLE IN UPPERCASE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1E2BE446-C97D-EE4B-BDBC-831C2B8D8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© Copyright MSC Mediterranean Shipping Company SA</a:t>
            </a:r>
          </a:p>
          <a:p>
            <a:r>
              <a:rPr lang="en-US"/>
              <a:t> 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C03CC7-4EAF-AC46-BDE9-FE60F5C59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279957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A970B4C3-2942-E148-978E-CF4787DA6F99}"/>
              </a:ext>
            </a:extLst>
          </p:cNvPr>
          <p:cNvCxnSpPr/>
          <p:nvPr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3533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F74FC5-9D54-A430-DF98-594F137DE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00" y="1200250"/>
            <a:ext cx="5391105" cy="4643461"/>
          </a:xfrm>
        </p:spPr>
        <p:txBody>
          <a:bodyPr/>
          <a:lstStyle>
            <a:lvl1pPr marL="2304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CD4696B-0A19-1A3F-9CCF-D84F3F84EB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60010" y="1200250"/>
            <a:ext cx="5400907" cy="4643461"/>
          </a:xfrm>
        </p:spPr>
        <p:txBody>
          <a:bodyPr/>
          <a:lstStyle>
            <a:lvl1pPr marL="2304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62A91EA-650C-6641-A209-A31A9215A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© Copyright MSC Mediterranean Shipping Company SA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738579FC-D534-194B-97A3-AA39FF514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279957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83FF14C5-10B5-6747-86B1-8362F994B919}"/>
              </a:ext>
            </a:extLst>
          </p:cNvPr>
          <p:cNvCxnSpPr/>
          <p:nvPr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F53DC4AE-A9AB-3F4F-B0E7-AAA37081F4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-1"/>
            <a:ext cx="11350800" cy="1051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CLICK TO EDIT MASTER TITLE </a:t>
            </a:r>
            <a:br>
              <a:rPr lang="en-GB" noProof="0"/>
            </a:br>
            <a:r>
              <a:rPr lang="en-GB" noProof="0"/>
              <a:t>STYLE IN UPPERCASE</a:t>
            </a:r>
          </a:p>
        </p:txBody>
      </p:sp>
    </p:spTree>
    <p:extLst>
      <p:ext uri="{BB962C8B-B14F-4D97-AF65-F5344CB8AC3E}">
        <p14:creationId xmlns:p14="http://schemas.microsoft.com/office/powerpoint/2010/main" val="1880681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00" y="1188900"/>
            <a:ext cx="5461430" cy="4670714"/>
          </a:xfrm>
        </p:spPr>
        <p:txBody>
          <a:bodyPr/>
          <a:lstStyle>
            <a:lvl1pPr marL="2304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lvl1pPr>
            <a:lvl2pPr marL="6876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lvl2pPr>
            <a:lvl3pPr marL="11448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2000" marR="0" indent="-230400" algn="l" defTabSz="7207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9200" marR="0" indent="-230400" algn="l" defTabSz="715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FB19031E-B94F-E23A-8DA5-724FE9B0DA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125" y="1188900"/>
            <a:ext cx="5711825" cy="463451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5893484-4FA9-E8E7-FD22-CA1308C4FD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1451" y="1188900"/>
            <a:ext cx="2315058" cy="328971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ED48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3544316-E651-AB47-BC94-370C3DE48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© Copyright MSC Mediterranean Shipping Company SA</a:t>
            </a:r>
          </a:p>
          <a:p>
            <a:r>
              <a:rPr lang="en-US"/>
              <a:t> 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99BD890-0A9A-E64E-BA7F-D611F38FE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279957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D34A8CC5-6417-7D4E-9FCB-7D41D1D7E8AD}"/>
              </a:ext>
            </a:extLst>
          </p:cNvPr>
          <p:cNvCxnSpPr/>
          <p:nvPr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C5B11EF-C513-D54C-A9D7-475D6A175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-1"/>
            <a:ext cx="11350800" cy="1051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CLICK TO EDIT MASTER TITLE </a:t>
            </a:r>
            <a:br>
              <a:rPr lang="en-GB" noProof="0"/>
            </a:br>
            <a:r>
              <a:rPr lang="en-GB" noProof="0"/>
              <a:t>STYLE IN UPPERCASE</a:t>
            </a:r>
          </a:p>
        </p:txBody>
      </p:sp>
    </p:spTree>
    <p:extLst>
      <p:ext uri="{BB962C8B-B14F-4D97-AF65-F5344CB8AC3E}">
        <p14:creationId xmlns:p14="http://schemas.microsoft.com/office/powerpoint/2010/main" val="300619408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FB19031E-B94F-E23A-8DA5-724FE9B0DA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600" y="1197864"/>
            <a:ext cx="3600000" cy="466174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Image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5893484-4FA9-E8E7-FD22-CA1308C4FD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600" y="1197863"/>
            <a:ext cx="2315058" cy="327438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ED48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it-IT"/>
              <a:t>CAPTION</a:t>
            </a:r>
            <a:endParaRPr lang="en-GB"/>
          </a:p>
        </p:txBody>
      </p:sp>
      <p:sp>
        <p:nvSpPr>
          <p:cNvPr id="11" name="Segnaposto immagine 3">
            <a:extLst>
              <a:ext uri="{FF2B5EF4-FFF2-40B4-BE49-F238E27FC236}">
                <a16:creationId xmlns:a16="http://schemas.microsoft.com/office/drawing/2014/main" id="{6B5F2F31-E44A-38C1-1B97-AC6F9335AD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197864"/>
            <a:ext cx="3600000" cy="46617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Image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7795F4DD-389A-2A3B-BE83-598641FBD1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6000" y="1197863"/>
            <a:ext cx="2315058" cy="306388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ED48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it-IT"/>
              <a:t>CAPTION</a:t>
            </a:r>
            <a:endParaRPr lang="en-GB"/>
          </a:p>
        </p:txBody>
      </p:sp>
      <p:sp>
        <p:nvSpPr>
          <p:cNvPr id="13" name="Segnaposto immagine 3">
            <a:extLst>
              <a:ext uri="{FF2B5EF4-FFF2-40B4-BE49-F238E27FC236}">
                <a16:creationId xmlns:a16="http://schemas.microsoft.com/office/drawing/2014/main" id="{8B4E16CD-5303-E3FC-D8FC-9BE53B98E1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34801" y="1197864"/>
            <a:ext cx="3600000" cy="46617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Image</a:t>
            </a:r>
          </a:p>
        </p:txBody>
      </p:sp>
      <p:sp>
        <p:nvSpPr>
          <p:cNvPr id="14" name="Segnaposto testo 5">
            <a:extLst>
              <a:ext uri="{FF2B5EF4-FFF2-40B4-BE49-F238E27FC236}">
                <a16:creationId xmlns:a16="http://schemas.microsoft.com/office/drawing/2014/main" id="{49C910B2-C2AD-70D6-24AD-53603D3E21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4801" y="1197863"/>
            <a:ext cx="2315058" cy="327438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ED48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it-IT"/>
              <a:t>CAPTION</a:t>
            </a:r>
            <a:endParaRPr lang="en-GB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8DE35063-7ED2-1447-AAB6-F4B7FE44B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© Copyright MSC Mediterranean Shipping Company SA</a:t>
            </a:r>
          </a:p>
          <a:p>
            <a:r>
              <a:rPr lang="en-US"/>
              <a:t> 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28EDA1B6-0A0D-F64D-A40F-09F0295C6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279957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58ECABD6-37E7-A14D-9FE5-ADDE8069C18A}"/>
              </a:ext>
            </a:extLst>
          </p:cNvPr>
          <p:cNvCxnSpPr/>
          <p:nvPr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6A4886FA-9EBA-8940-A6FA-8ECA3B4D2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-1"/>
            <a:ext cx="11350800" cy="1051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</a:t>
            </a:r>
            <a:br>
              <a:rPr lang="en-US"/>
            </a:br>
            <a:r>
              <a:rPr lang="en-US"/>
              <a:t>STYLE IN UPPERCASE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9149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3">
            <a:extLst>
              <a:ext uri="{FF2B5EF4-FFF2-40B4-BE49-F238E27FC236}">
                <a16:creationId xmlns:a16="http://schemas.microsoft.com/office/drawing/2014/main" id="{104128F7-8832-A28F-967F-F97D00705B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600" y="1197865"/>
            <a:ext cx="5531467" cy="209209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2B6912E0-4D50-E8FB-65CB-81D83BD81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600" y="1197863"/>
            <a:ext cx="2315058" cy="327438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ED48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A32F0CC6-1874-D910-A677-4229AC132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© Copyright MSC Mediterranean Shipping Company SA</a:t>
            </a:r>
          </a:p>
          <a:p>
            <a:r>
              <a:rPr lang="en-US"/>
              <a:t> </a:t>
            </a: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CFBB2398-E496-BB51-4124-80D68C1FA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279957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4CB84E86-39FD-8EB8-33A4-FFB010B63DB5}"/>
              </a:ext>
            </a:extLst>
          </p:cNvPr>
          <p:cNvCxnSpPr/>
          <p:nvPr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AAA0DD38-9747-B3E6-915E-9B91A18C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-1"/>
            <a:ext cx="11350800" cy="1051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CLICK TO EDIT MASTER TITLE </a:t>
            </a:r>
            <a:br>
              <a:rPr lang="en-GB" noProof="0"/>
            </a:br>
            <a:r>
              <a:rPr lang="en-GB" noProof="0"/>
              <a:t>STYLE IN UPPERCASE</a:t>
            </a:r>
          </a:p>
        </p:txBody>
      </p:sp>
      <p:sp>
        <p:nvSpPr>
          <p:cNvPr id="24" name="Segnaposto immagine 3">
            <a:extLst>
              <a:ext uri="{FF2B5EF4-FFF2-40B4-BE49-F238E27FC236}">
                <a16:creationId xmlns:a16="http://schemas.microsoft.com/office/drawing/2014/main" id="{582F64AE-1500-F9A1-C277-18D3EDA279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0112" y="1197865"/>
            <a:ext cx="5524227" cy="210151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5" name="Segnaposto testo 5">
            <a:extLst>
              <a:ext uri="{FF2B5EF4-FFF2-40B4-BE49-F238E27FC236}">
                <a16:creationId xmlns:a16="http://schemas.microsoft.com/office/drawing/2014/main" id="{D42941D6-2F2E-7E08-7471-7F991CE11C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6677" y="1197863"/>
            <a:ext cx="2315058" cy="327438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ED48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26" name="Segnaposto immagine 3">
            <a:extLst>
              <a:ext uri="{FF2B5EF4-FFF2-40B4-BE49-F238E27FC236}">
                <a16:creationId xmlns:a16="http://schemas.microsoft.com/office/drawing/2014/main" id="{9C4E83C0-2936-0775-ED46-65357309A1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600" y="3565118"/>
            <a:ext cx="5539933" cy="22875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7" name="Segnaposto testo 5">
            <a:extLst>
              <a:ext uri="{FF2B5EF4-FFF2-40B4-BE49-F238E27FC236}">
                <a16:creationId xmlns:a16="http://schemas.microsoft.com/office/drawing/2014/main" id="{24CD0607-FFDC-3353-9458-BD110986E7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600" y="3570960"/>
            <a:ext cx="2315058" cy="335724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ED48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28" name="Segnaposto immagine 3">
            <a:extLst>
              <a:ext uri="{FF2B5EF4-FFF2-40B4-BE49-F238E27FC236}">
                <a16:creationId xmlns:a16="http://schemas.microsoft.com/office/drawing/2014/main" id="{DA6D931F-FACC-501C-FCD4-726D252176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6677" y="3572933"/>
            <a:ext cx="5517662" cy="22875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9" name="Segnaposto testo 5">
            <a:extLst>
              <a:ext uri="{FF2B5EF4-FFF2-40B4-BE49-F238E27FC236}">
                <a16:creationId xmlns:a16="http://schemas.microsoft.com/office/drawing/2014/main" id="{0175F3EB-B660-DC6A-C499-6546E2C70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6677" y="3570308"/>
            <a:ext cx="2315058" cy="335724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EED48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en-GB" noProof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73675411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de map - Eastb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42BCF52-DED1-4652-A93B-12850B1A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A675A99-55E0-6E63-DFF6-A9BC9B6B45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" y="193085"/>
            <a:ext cx="4133320" cy="388512"/>
          </a:xfrm>
        </p:spPr>
        <p:txBody>
          <a:bodyPr lIns="180000" rIns="180000" bIns="18000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lang="en-US" sz="2000" b="0" kern="1200" cap="all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>
                <a:solidFill>
                  <a:schemeClr val="tx1"/>
                </a:solidFill>
              </a:rPr>
              <a:t>NAME OF TRADE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3E6DA1D-C041-3440-E749-618856EA8A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02014" y="0"/>
            <a:ext cx="7985185" cy="2446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8EB1687B-98CA-6AE1-B429-B5BBBBDB3E78}"/>
              </a:ext>
            </a:extLst>
          </p:cNvPr>
          <p:cNvSpPr txBox="1"/>
          <p:nvPr/>
        </p:nvSpPr>
        <p:spPr>
          <a:xfrm>
            <a:off x="1390008" y="1782216"/>
            <a:ext cx="205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0">
                <a:latin typeface="+mj-lt"/>
              </a:rPr>
              <a:t>EASTBOUND</a:t>
            </a:r>
          </a:p>
        </p:txBody>
      </p:sp>
      <p:sp>
        <p:nvSpPr>
          <p:cNvPr id="24" name="Table Placeholder 8">
            <a:extLst>
              <a:ext uri="{FF2B5EF4-FFF2-40B4-BE49-F238E27FC236}">
                <a16:creationId xmlns:a16="http://schemas.microsoft.com/office/drawing/2014/main" id="{4C4A349E-AD31-CD89-4708-0CB110A0040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411199" y="2733897"/>
            <a:ext cx="7507465" cy="303029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r>
              <a:rPr lang="en-US" noProof="0"/>
              <a:t>Click icon to add table</a:t>
            </a:r>
            <a:endParaRPr lang="en-GB" noProof="0"/>
          </a:p>
        </p:txBody>
      </p:sp>
      <p:pic>
        <p:nvPicPr>
          <p:cNvPr id="26" name="Picture 15">
            <a:extLst>
              <a:ext uri="{FF2B5EF4-FFF2-40B4-BE49-F238E27FC236}">
                <a16:creationId xmlns:a16="http://schemas.microsoft.com/office/drawing/2014/main" id="{E3FD408C-7200-614C-7E5D-8FEA9D3772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48" y="1670709"/>
            <a:ext cx="520097" cy="523166"/>
          </a:xfrm>
          <a:prstGeom prst="rect">
            <a:avLst/>
          </a:prstGeom>
        </p:spPr>
      </p:pic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393438E8-21AA-C43E-D875-C69F85A5D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581598"/>
            <a:ext cx="4138120" cy="6285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0"/>
            </a:lvl1pPr>
          </a:lstStyle>
          <a:p>
            <a:r>
              <a:rPr lang="en-GB" noProof="0"/>
              <a:t>Name of SERVICE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218AB192-F531-913E-5764-29E12DFFACF1}"/>
              </a:ext>
            </a:extLst>
          </p:cNvPr>
          <p:cNvSpPr/>
          <p:nvPr/>
        </p:nvSpPr>
        <p:spPr>
          <a:xfrm flipV="1">
            <a:off x="1169060" y="1210196"/>
            <a:ext cx="1800000" cy="72000"/>
          </a:xfrm>
          <a:prstGeom prst="rect">
            <a:avLst/>
          </a:prstGeom>
          <a:solidFill>
            <a:srgbClr val="EED4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noProof="0"/>
          </a:p>
        </p:txBody>
      </p:sp>
      <p:sp>
        <p:nvSpPr>
          <p:cNvPr id="35" name="Content Placeholder 19">
            <a:extLst>
              <a:ext uri="{FF2B5EF4-FFF2-40B4-BE49-F238E27FC236}">
                <a16:creationId xmlns:a16="http://schemas.microsoft.com/office/drawing/2014/main" id="{A777C8C1-A55B-8261-78C4-AB3B5B6CB8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2301" y="2349631"/>
            <a:ext cx="3686299" cy="2909239"/>
          </a:xfrm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86E25F7F-AD58-C74B-8716-32590D1EC51E}"/>
              </a:ext>
            </a:extLst>
          </p:cNvPr>
          <p:cNvCxnSpPr>
            <a:cxnSpLocks/>
          </p:cNvCxnSpPr>
          <p:nvPr/>
        </p:nvCxnSpPr>
        <p:spPr>
          <a:xfrm>
            <a:off x="4121103" y="214478"/>
            <a:ext cx="0" cy="5549715"/>
          </a:xfrm>
          <a:prstGeom prst="line">
            <a:avLst/>
          </a:prstGeom>
          <a:ln w="635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08ADFD19-0C2B-B6C4-4D66-C0866034A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© Copyright MSC Mediterranean Shipping Company SA</a:t>
            </a:r>
          </a:p>
          <a:p>
            <a:r>
              <a:rPr lang="en-US"/>
              <a:t> </a:t>
            </a:r>
          </a:p>
        </p:txBody>
      </p:sp>
      <p:cxnSp>
        <p:nvCxnSpPr>
          <p:cNvPr id="17" name="Connettore 1 20">
            <a:extLst>
              <a:ext uri="{FF2B5EF4-FFF2-40B4-BE49-F238E27FC236}">
                <a16:creationId xmlns:a16="http://schemas.microsoft.com/office/drawing/2014/main" id="{B6CF7FC3-4859-C6D3-84CE-B19ABF07A369}"/>
              </a:ext>
            </a:extLst>
          </p:cNvPr>
          <p:cNvCxnSpPr/>
          <p:nvPr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>
            <a:extLst>
              <a:ext uri="{FF2B5EF4-FFF2-40B4-BE49-F238E27FC236}">
                <a16:creationId xmlns:a16="http://schemas.microsoft.com/office/drawing/2014/main" id="{3DF5B8EB-B8BC-845E-2B50-CE7FE23C6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03483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de map - Westb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DF3793-0FB5-3B72-BF59-5C2B6B1D9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48" y="1670709"/>
            <a:ext cx="520099" cy="52316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42BCF52-DED1-4652-A93B-12850B1A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A675A99-55E0-6E63-DFF6-A9BC9B6B45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" y="193085"/>
            <a:ext cx="4133320" cy="388512"/>
          </a:xfrm>
        </p:spPr>
        <p:txBody>
          <a:bodyPr lIns="180000" rIns="180000" bIns="18000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lang="en-US" sz="2000" b="0" kern="1200" cap="all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>
                <a:solidFill>
                  <a:schemeClr val="tx1"/>
                </a:solidFill>
              </a:rPr>
              <a:t>NAME OF TRADE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3E6DA1D-C041-3440-E749-618856EA8A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02014" y="0"/>
            <a:ext cx="7985185" cy="2446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8EB1687B-98CA-6AE1-B429-B5BBBBDB3E78}"/>
              </a:ext>
            </a:extLst>
          </p:cNvPr>
          <p:cNvSpPr txBox="1"/>
          <p:nvPr/>
        </p:nvSpPr>
        <p:spPr>
          <a:xfrm>
            <a:off x="1390008" y="1782216"/>
            <a:ext cx="205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0">
                <a:latin typeface="+mj-lt"/>
              </a:rPr>
              <a:t>WESTBOUND</a:t>
            </a:r>
          </a:p>
        </p:txBody>
      </p:sp>
      <p:sp>
        <p:nvSpPr>
          <p:cNvPr id="24" name="Table Placeholder 8">
            <a:extLst>
              <a:ext uri="{FF2B5EF4-FFF2-40B4-BE49-F238E27FC236}">
                <a16:creationId xmlns:a16="http://schemas.microsoft.com/office/drawing/2014/main" id="{4C4A349E-AD31-CD89-4708-0CB110A0040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411199" y="2733897"/>
            <a:ext cx="7507465" cy="303029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393438E8-21AA-C43E-D875-C69F85A5D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581598"/>
            <a:ext cx="4138120" cy="6285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0"/>
            </a:lvl1pPr>
          </a:lstStyle>
          <a:p>
            <a:r>
              <a:rPr lang="en-GB" noProof="0"/>
              <a:t>Name of SERVICE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218AB192-F531-913E-5764-29E12DFFACF1}"/>
              </a:ext>
            </a:extLst>
          </p:cNvPr>
          <p:cNvSpPr/>
          <p:nvPr/>
        </p:nvSpPr>
        <p:spPr>
          <a:xfrm flipV="1">
            <a:off x="1169060" y="1210196"/>
            <a:ext cx="1800000" cy="72000"/>
          </a:xfrm>
          <a:prstGeom prst="rect">
            <a:avLst/>
          </a:prstGeom>
          <a:solidFill>
            <a:srgbClr val="EED4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noProof="0"/>
          </a:p>
        </p:txBody>
      </p:sp>
      <p:sp>
        <p:nvSpPr>
          <p:cNvPr id="35" name="Content Placeholder 19">
            <a:extLst>
              <a:ext uri="{FF2B5EF4-FFF2-40B4-BE49-F238E27FC236}">
                <a16:creationId xmlns:a16="http://schemas.microsoft.com/office/drawing/2014/main" id="{A777C8C1-A55B-8261-78C4-AB3B5B6CB8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2301" y="2349631"/>
            <a:ext cx="3686299" cy="2909239"/>
          </a:xfrm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86E25F7F-AD58-C74B-8716-32590D1EC51E}"/>
              </a:ext>
            </a:extLst>
          </p:cNvPr>
          <p:cNvCxnSpPr>
            <a:cxnSpLocks/>
          </p:cNvCxnSpPr>
          <p:nvPr/>
        </p:nvCxnSpPr>
        <p:spPr>
          <a:xfrm>
            <a:off x="4121103" y="214478"/>
            <a:ext cx="0" cy="5549715"/>
          </a:xfrm>
          <a:prstGeom prst="line">
            <a:avLst/>
          </a:prstGeom>
          <a:ln w="635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08ADFD19-0C2B-B6C4-4D66-C0866034A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© Copyright MSC Mediterranean Shipping Company SA</a:t>
            </a:r>
          </a:p>
          <a:p>
            <a:r>
              <a:rPr lang="en-US"/>
              <a:t> </a:t>
            </a:r>
          </a:p>
        </p:txBody>
      </p:sp>
      <p:cxnSp>
        <p:nvCxnSpPr>
          <p:cNvPr id="17" name="Connettore 1 20">
            <a:extLst>
              <a:ext uri="{FF2B5EF4-FFF2-40B4-BE49-F238E27FC236}">
                <a16:creationId xmlns:a16="http://schemas.microsoft.com/office/drawing/2014/main" id="{B6CF7FC3-4859-C6D3-84CE-B19ABF07A369}"/>
              </a:ext>
            </a:extLst>
          </p:cNvPr>
          <p:cNvCxnSpPr/>
          <p:nvPr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>
            <a:extLst>
              <a:ext uri="{FF2B5EF4-FFF2-40B4-BE49-F238E27FC236}">
                <a16:creationId xmlns:a16="http://schemas.microsoft.com/office/drawing/2014/main" id="{3DF5B8EB-B8BC-845E-2B50-CE7FE23C6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5459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de map - Northb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15D13-782F-89EF-8426-3BB39F3EA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8" y="1670709"/>
            <a:ext cx="520099" cy="52316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42BCF52-DED1-4652-A93B-12850B1A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A675A99-55E0-6E63-DFF6-A9BC9B6B45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" y="193085"/>
            <a:ext cx="4133320" cy="388512"/>
          </a:xfrm>
        </p:spPr>
        <p:txBody>
          <a:bodyPr lIns="180000" rIns="180000" bIns="18000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lang="en-US" sz="2000" b="0" kern="1200" cap="all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>
                <a:solidFill>
                  <a:schemeClr val="tx1"/>
                </a:solidFill>
              </a:rPr>
              <a:t>NAME OF TRADE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3E6DA1D-C041-3440-E749-618856EA8A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02014" y="0"/>
            <a:ext cx="7985185" cy="2446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8EB1687B-98CA-6AE1-B429-B5BBBBDB3E78}"/>
              </a:ext>
            </a:extLst>
          </p:cNvPr>
          <p:cNvSpPr txBox="1"/>
          <p:nvPr/>
        </p:nvSpPr>
        <p:spPr>
          <a:xfrm>
            <a:off x="1390008" y="1782216"/>
            <a:ext cx="205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0">
                <a:latin typeface="+mj-lt"/>
              </a:rPr>
              <a:t>NORTHBOUND</a:t>
            </a:r>
          </a:p>
        </p:txBody>
      </p:sp>
      <p:sp>
        <p:nvSpPr>
          <p:cNvPr id="24" name="Table Placeholder 8">
            <a:extLst>
              <a:ext uri="{FF2B5EF4-FFF2-40B4-BE49-F238E27FC236}">
                <a16:creationId xmlns:a16="http://schemas.microsoft.com/office/drawing/2014/main" id="{4C4A349E-AD31-CD89-4708-0CB110A0040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411199" y="2733897"/>
            <a:ext cx="7507465" cy="303029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393438E8-21AA-C43E-D875-C69F85A5D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581598"/>
            <a:ext cx="4138120" cy="6285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0"/>
            </a:lvl1pPr>
          </a:lstStyle>
          <a:p>
            <a:r>
              <a:rPr lang="en-GB" noProof="0"/>
              <a:t>Name of SERVICE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218AB192-F531-913E-5764-29E12DFFACF1}"/>
              </a:ext>
            </a:extLst>
          </p:cNvPr>
          <p:cNvSpPr/>
          <p:nvPr/>
        </p:nvSpPr>
        <p:spPr>
          <a:xfrm flipV="1">
            <a:off x="1169060" y="1210196"/>
            <a:ext cx="1800000" cy="72000"/>
          </a:xfrm>
          <a:prstGeom prst="rect">
            <a:avLst/>
          </a:prstGeom>
          <a:solidFill>
            <a:srgbClr val="EED4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noProof="0"/>
          </a:p>
        </p:txBody>
      </p:sp>
      <p:sp>
        <p:nvSpPr>
          <p:cNvPr id="35" name="Content Placeholder 19">
            <a:extLst>
              <a:ext uri="{FF2B5EF4-FFF2-40B4-BE49-F238E27FC236}">
                <a16:creationId xmlns:a16="http://schemas.microsoft.com/office/drawing/2014/main" id="{A777C8C1-A55B-8261-78C4-AB3B5B6CB8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2301" y="2349631"/>
            <a:ext cx="3686299" cy="2909239"/>
          </a:xfrm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86E25F7F-AD58-C74B-8716-32590D1EC51E}"/>
              </a:ext>
            </a:extLst>
          </p:cNvPr>
          <p:cNvCxnSpPr>
            <a:cxnSpLocks/>
          </p:cNvCxnSpPr>
          <p:nvPr/>
        </p:nvCxnSpPr>
        <p:spPr>
          <a:xfrm>
            <a:off x="4121103" y="214478"/>
            <a:ext cx="0" cy="5549715"/>
          </a:xfrm>
          <a:prstGeom prst="line">
            <a:avLst/>
          </a:prstGeom>
          <a:ln w="635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08ADFD19-0C2B-B6C4-4D66-C0866034A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© Copyright MSC Mediterranean Shipping Company SA</a:t>
            </a:r>
          </a:p>
          <a:p>
            <a:r>
              <a:rPr lang="en-US"/>
              <a:t> </a:t>
            </a:r>
          </a:p>
        </p:txBody>
      </p:sp>
      <p:cxnSp>
        <p:nvCxnSpPr>
          <p:cNvPr id="17" name="Connettore 1 20">
            <a:extLst>
              <a:ext uri="{FF2B5EF4-FFF2-40B4-BE49-F238E27FC236}">
                <a16:creationId xmlns:a16="http://schemas.microsoft.com/office/drawing/2014/main" id="{B6CF7FC3-4859-C6D3-84CE-B19ABF07A369}"/>
              </a:ext>
            </a:extLst>
          </p:cNvPr>
          <p:cNvCxnSpPr/>
          <p:nvPr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>
            <a:extLst>
              <a:ext uri="{FF2B5EF4-FFF2-40B4-BE49-F238E27FC236}">
                <a16:creationId xmlns:a16="http://schemas.microsoft.com/office/drawing/2014/main" id="{3DF5B8EB-B8BC-845E-2B50-CE7FE23C6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5332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de map - Southb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2209D7-3F56-2F09-7C5D-82ED56C10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8" y="1670709"/>
            <a:ext cx="520098" cy="52316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42BCF52-DED1-4652-A93B-12850B1A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A675A99-55E0-6E63-DFF6-A9BC9B6B45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" y="193085"/>
            <a:ext cx="4133320" cy="388512"/>
          </a:xfrm>
        </p:spPr>
        <p:txBody>
          <a:bodyPr lIns="180000" rIns="180000" bIns="18000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lang="en-US" sz="2000" b="0" kern="1200" cap="all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noProof="0">
                <a:solidFill>
                  <a:schemeClr val="tx1"/>
                </a:solidFill>
              </a:rPr>
              <a:t>NAME OF TRADE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3E6DA1D-C041-3440-E749-618856EA8A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02014" y="0"/>
            <a:ext cx="7985185" cy="2446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8EB1687B-98CA-6AE1-B429-B5BBBBDB3E78}"/>
              </a:ext>
            </a:extLst>
          </p:cNvPr>
          <p:cNvSpPr txBox="1"/>
          <p:nvPr/>
        </p:nvSpPr>
        <p:spPr>
          <a:xfrm>
            <a:off x="1390008" y="1782216"/>
            <a:ext cx="205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0">
                <a:latin typeface="+mj-lt"/>
              </a:rPr>
              <a:t>SOUTHBOUND</a:t>
            </a:r>
          </a:p>
        </p:txBody>
      </p:sp>
      <p:sp>
        <p:nvSpPr>
          <p:cNvPr id="24" name="Table Placeholder 8">
            <a:extLst>
              <a:ext uri="{FF2B5EF4-FFF2-40B4-BE49-F238E27FC236}">
                <a16:creationId xmlns:a16="http://schemas.microsoft.com/office/drawing/2014/main" id="{4C4A349E-AD31-CD89-4708-0CB110A0040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411199" y="2733897"/>
            <a:ext cx="7507465" cy="303029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393438E8-21AA-C43E-D875-C69F85A5D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581598"/>
            <a:ext cx="4138120" cy="6285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b="0"/>
            </a:lvl1pPr>
          </a:lstStyle>
          <a:p>
            <a:r>
              <a:rPr lang="en-GB" noProof="0"/>
              <a:t>Name of SERVICE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218AB192-F531-913E-5764-29E12DFFACF1}"/>
              </a:ext>
            </a:extLst>
          </p:cNvPr>
          <p:cNvSpPr/>
          <p:nvPr/>
        </p:nvSpPr>
        <p:spPr>
          <a:xfrm flipV="1">
            <a:off x="1169060" y="1210196"/>
            <a:ext cx="1800000" cy="72000"/>
          </a:xfrm>
          <a:prstGeom prst="rect">
            <a:avLst/>
          </a:prstGeom>
          <a:solidFill>
            <a:srgbClr val="EED4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15" noProof="0"/>
          </a:p>
        </p:txBody>
      </p:sp>
      <p:sp>
        <p:nvSpPr>
          <p:cNvPr id="35" name="Content Placeholder 19">
            <a:extLst>
              <a:ext uri="{FF2B5EF4-FFF2-40B4-BE49-F238E27FC236}">
                <a16:creationId xmlns:a16="http://schemas.microsoft.com/office/drawing/2014/main" id="{A777C8C1-A55B-8261-78C4-AB3B5B6CB8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2301" y="2349631"/>
            <a:ext cx="3686299" cy="2909239"/>
          </a:xfrm>
        </p:spPr>
        <p:txBody>
          <a:bodyPr lIns="180000" tIns="180000" rIns="180000" bIns="180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86E25F7F-AD58-C74B-8716-32590D1EC51E}"/>
              </a:ext>
            </a:extLst>
          </p:cNvPr>
          <p:cNvCxnSpPr>
            <a:cxnSpLocks/>
          </p:cNvCxnSpPr>
          <p:nvPr/>
        </p:nvCxnSpPr>
        <p:spPr>
          <a:xfrm>
            <a:off x="4121103" y="214478"/>
            <a:ext cx="0" cy="5549715"/>
          </a:xfrm>
          <a:prstGeom prst="line">
            <a:avLst/>
          </a:prstGeom>
          <a:ln w="635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08ADFD19-0C2B-B6C4-4D66-C0866034A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301" y="6267078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© Copyright MSC Mediterranean Shipping Company SA</a:t>
            </a:r>
          </a:p>
          <a:p>
            <a:r>
              <a:rPr lang="en-US"/>
              <a:t> </a:t>
            </a:r>
          </a:p>
        </p:txBody>
      </p:sp>
      <p:cxnSp>
        <p:nvCxnSpPr>
          <p:cNvPr id="17" name="Connettore 1 20">
            <a:extLst>
              <a:ext uri="{FF2B5EF4-FFF2-40B4-BE49-F238E27FC236}">
                <a16:creationId xmlns:a16="http://schemas.microsoft.com/office/drawing/2014/main" id="{B6CF7FC3-4859-C6D3-84CE-B19ABF07A369}"/>
              </a:ext>
            </a:extLst>
          </p:cNvPr>
          <p:cNvCxnSpPr/>
          <p:nvPr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>
            <a:extLst>
              <a:ext uri="{FF2B5EF4-FFF2-40B4-BE49-F238E27FC236}">
                <a16:creationId xmlns:a16="http://schemas.microsoft.com/office/drawing/2014/main" id="{3DF5B8EB-B8BC-845E-2B50-CE7FE23C6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3969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22708" y="1049554"/>
            <a:ext cx="9552213" cy="869053"/>
          </a:xfrm>
        </p:spPr>
        <p:txBody>
          <a:bodyPr anchor="t">
            <a:noAutofit/>
          </a:bodyPr>
          <a:lstStyle>
            <a:lvl1pPr marL="0" marR="0" indent="0" algn="ctr" defTabSz="8440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sz="2800" noProof="0"/>
              <a:t>CLICK TO EDIT</a:t>
            </a:r>
            <a:br>
              <a:rPr lang="en-GB" sz="2800" noProof="0"/>
            </a:br>
            <a:r>
              <a:rPr lang="en-GB" sz="2800" b="1" noProof="0"/>
              <a:t>MASTER TITLE STYLE IN UPPERCASE</a:t>
            </a:r>
            <a:br>
              <a:rPr lang="en-GB" sz="2800" b="1" noProof="0"/>
            </a:br>
            <a:endParaRPr lang="en-GB" sz="2800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5391" y="762"/>
            <a:ext cx="1001218" cy="1083384"/>
          </a:xfrm>
          <a:prstGeom prst="rect">
            <a:avLst/>
          </a:prstGeom>
        </p:spPr>
      </p:pic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B08459DA-B23C-634D-1FC4-A001AF1E0DE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986157" y="6117942"/>
            <a:ext cx="2819400" cy="362289"/>
          </a:xfrm>
          <a:prstGeom prst="roundRect">
            <a:avLst>
              <a:gd name="adj" fmla="val 50000"/>
            </a:avLst>
          </a:prstGeom>
          <a:solidFill>
            <a:srgbClr val="EED48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Stakeholder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624FCC2C-7186-582E-9FE7-DCF0624255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30945" y="1923711"/>
            <a:ext cx="6535738" cy="36228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Day/Month/Year</a:t>
            </a:r>
          </a:p>
        </p:txBody>
      </p:sp>
    </p:spTree>
    <p:extLst>
      <p:ext uri="{BB962C8B-B14F-4D97-AF65-F5344CB8AC3E}">
        <p14:creationId xmlns:p14="http://schemas.microsoft.com/office/powerpoint/2010/main" val="249839817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78925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id="{24FB38E4-9B8D-1DE3-9C2B-A1611123A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46" y="2359888"/>
            <a:ext cx="1598227" cy="1731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52569B-D21B-0567-17C7-8584E5D7F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899" y="6242858"/>
            <a:ext cx="3237257" cy="432854"/>
          </a:xfrm>
          <a:prstGeom prst="rect">
            <a:avLst/>
          </a:prstGeom>
        </p:spPr>
      </p:pic>
      <p:pic>
        <p:nvPicPr>
          <p:cNvPr id="3" name="Immagine 3">
            <a:hlinkClick r:id="rId4"/>
            <a:extLst>
              <a:ext uri="{FF2B5EF4-FFF2-40B4-BE49-F238E27FC236}">
                <a16:creationId xmlns:a16="http://schemas.microsoft.com/office/drawing/2014/main" id="{0AB23CD0-36A1-0CBC-2F18-F72744A13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81"/>
          <a:stretch/>
        </p:blipFill>
        <p:spPr>
          <a:xfrm>
            <a:off x="5107132" y="6187480"/>
            <a:ext cx="438645" cy="488232"/>
          </a:xfrm>
          <a:prstGeom prst="rect">
            <a:avLst/>
          </a:prstGeom>
        </p:spPr>
      </p:pic>
      <p:pic>
        <p:nvPicPr>
          <p:cNvPr id="5" name="Immagine 6">
            <a:hlinkClick r:id="rId6"/>
            <a:extLst>
              <a:ext uri="{FF2B5EF4-FFF2-40B4-BE49-F238E27FC236}">
                <a16:creationId xmlns:a16="http://schemas.microsoft.com/office/drawing/2014/main" id="{FF6D9584-8EB1-5CDE-C501-568CBDACC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8" r="26742"/>
          <a:stretch/>
        </p:blipFill>
        <p:spPr>
          <a:xfrm>
            <a:off x="5984422" y="6187480"/>
            <a:ext cx="438646" cy="488232"/>
          </a:xfrm>
          <a:prstGeom prst="rect">
            <a:avLst/>
          </a:prstGeom>
        </p:spPr>
      </p:pic>
      <p:pic>
        <p:nvPicPr>
          <p:cNvPr id="9" name="Immagine 7">
            <a:hlinkClick r:id="rId7"/>
            <a:extLst>
              <a:ext uri="{FF2B5EF4-FFF2-40B4-BE49-F238E27FC236}">
                <a16:creationId xmlns:a16="http://schemas.microsoft.com/office/drawing/2014/main" id="{D2D32086-22BA-E65B-880A-B8068E01A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7"/>
          <a:stretch/>
        </p:blipFill>
        <p:spPr>
          <a:xfrm>
            <a:off x="6423068" y="6187480"/>
            <a:ext cx="480386" cy="48823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9473689-9466-F6CD-BA3F-66F3560E497C}"/>
              </a:ext>
            </a:extLst>
          </p:cNvPr>
          <p:cNvGrpSpPr/>
          <p:nvPr userDrawn="1"/>
        </p:nvGrpSpPr>
        <p:grpSpPr>
          <a:xfrm>
            <a:off x="5545777" y="6187480"/>
            <a:ext cx="438646" cy="488232"/>
            <a:chOff x="5545777" y="6187480"/>
            <a:chExt cx="438646" cy="488232"/>
          </a:xfrm>
        </p:grpSpPr>
        <p:pic>
          <p:nvPicPr>
            <p:cNvPr id="12" name="Immagine 5">
              <a:hlinkClick r:id="rId8"/>
              <a:extLst>
                <a:ext uri="{FF2B5EF4-FFF2-40B4-BE49-F238E27FC236}">
                  <a16:creationId xmlns:a16="http://schemas.microsoft.com/office/drawing/2014/main" id="{072F9A78-3C5F-3533-4451-5784224F5B0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9" r="51162"/>
            <a:stretch/>
          </p:blipFill>
          <p:spPr>
            <a:xfrm>
              <a:off x="5545777" y="6187480"/>
              <a:ext cx="438646" cy="488232"/>
            </a:xfrm>
            <a:prstGeom prst="rect">
              <a:avLst/>
            </a:prstGeom>
          </p:spPr>
        </p:pic>
        <p:pic>
          <p:nvPicPr>
            <p:cNvPr id="13" name="Picture 12" descr="A black x in a white circle&#10;&#10;Description automatically generated">
              <a:hlinkClick r:id="rId8"/>
              <a:extLst>
                <a:ext uri="{FF2B5EF4-FFF2-40B4-BE49-F238E27FC236}">
                  <a16:creationId xmlns:a16="http://schemas.microsoft.com/office/drawing/2014/main" id="{182206A9-CB21-A03C-1C97-689DE72429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3" t="29445" r="31799" b="28786"/>
            <a:stretch/>
          </p:blipFill>
          <p:spPr>
            <a:xfrm>
              <a:off x="5677694" y="6329362"/>
              <a:ext cx="227334" cy="190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034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64FF7199-8496-DA45-A4A5-43F6771F5940}"/>
              </a:ext>
            </a:extLst>
          </p:cNvPr>
          <p:cNvCxnSpPr>
            <a:cxnSpLocks/>
          </p:cNvCxnSpPr>
          <p:nvPr/>
        </p:nvCxnSpPr>
        <p:spPr>
          <a:xfrm>
            <a:off x="441225" y="3461950"/>
            <a:ext cx="11350800" cy="0"/>
          </a:xfrm>
          <a:prstGeom prst="line">
            <a:avLst/>
          </a:prstGeom>
          <a:ln w="635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9C9B7A0-B491-BCD3-7013-0B67A0C6B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2568696"/>
            <a:ext cx="11350800" cy="862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THIS IS A SECTION HEADER PAGE </a:t>
            </a:r>
            <a:br>
              <a:rPr lang="en-GB" noProof="0"/>
            </a:br>
            <a:r>
              <a:rPr lang="en-GB" noProof="0"/>
              <a:t>TO SUBDIVIDE YOUR PRESENTATION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CB5071F-733C-DFEF-A623-475179F948B8}"/>
              </a:ext>
            </a:extLst>
          </p:cNvPr>
          <p:cNvSpPr txBox="1">
            <a:spLocks/>
          </p:cNvSpPr>
          <p:nvPr/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77248-F92F-47C9-97FD-9CF7B39594FC}" type="slidenum">
              <a:rPr lang="en-GB" sz="900" noProof="0" smtClean="0"/>
              <a:pPr>
                <a:defRPr/>
              </a:pPr>
              <a:t>‹#›</a:t>
            </a:fld>
            <a:endParaRPr lang="en-GB" sz="900" noProof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706A07-47AE-2413-5B2B-A4D3C63BF900}"/>
              </a:ext>
            </a:extLst>
          </p:cNvPr>
          <p:cNvSpPr txBox="1"/>
          <p:nvPr/>
        </p:nvSpPr>
        <p:spPr>
          <a:xfrm>
            <a:off x="12493487" y="12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28AC0365-470A-F800-7972-6BC206B15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6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9C9B7A0-B491-BCD3-7013-0B67A0C6B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2568696"/>
            <a:ext cx="11350800" cy="862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THIS IS A SECTION HEADER PAGE </a:t>
            </a:r>
            <a:br>
              <a:rPr lang="en-GB" noProof="0"/>
            </a:br>
            <a:r>
              <a:rPr lang="en-GB" noProof="0"/>
              <a:t>TO SUBDIVIDE YOUR PRESENTATION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CB5071F-733C-DFEF-A623-475179F948B8}"/>
              </a:ext>
            </a:extLst>
          </p:cNvPr>
          <p:cNvSpPr txBox="1">
            <a:spLocks/>
          </p:cNvSpPr>
          <p:nvPr/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77248-F92F-47C9-97FD-9CF7B39594FC}" type="slidenum">
              <a:rPr lang="en-GB" sz="900" noProof="0" smtClean="0"/>
              <a:pPr>
                <a:defRPr/>
              </a:pPr>
              <a:t>‹#›</a:t>
            </a:fld>
            <a:endParaRPr lang="en-GB" sz="900" noProof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706A07-47AE-2413-5B2B-A4D3C63BF900}"/>
              </a:ext>
            </a:extLst>
          </p:cNvPr>
          <p:cNvSpPr txBox="1"/>
          <p:nvPr/>
        </p:nvSpPr>
        <p:spPr>
          <a:xfrm>
            <a:off x="12493487" y="12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6780F5F-FB12-B746-9B58-247A9F8A1735}"/>
              </a:ext>
            </a:extLst>
          </p:cNvPr>
          <p:cNvCxnSpPr>
            <a:cxnSpLocks/>
          </p:cNvCxnSpPr>
          <p:nvPr/>
        </p:nvCxnSpPr>
        <p:spPr>
          <a:xfrm>
            <a:off x="434350" y="3461950"/>
            <a:ext cx="11350800" cy="0"/>
          </a:xfrm>
          <a:prstGeom prst="line">
            <a:avLst/>
          </a:prstGeom>
          <a:ln w="63500" cap="rnd">
            <a:solidFill>
              <a:srgbClr val="ACA39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5">
            <a:extLst>
              <a:ext uri="{FF2B5EF4-FFF2-40B4-BE49-F238E27FC236}">
                <a16:creationId xmlns:a16="http://schemas.microsoft.com/office/drawing/2014/main" id="{3EAEC1DA-7AD1-436F-85DF-6E7EB90F74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3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9C9B7A0-B491-BCD3-7013-0B67A0C6B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2568696"/>
            <a:ext cx="11350800" cy="862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THIS IS A SECTION HEADER PAGE </a:t>
            </a:r>
            <a:br>
              <a:rPr lang="en-GB" noProof="0"/>
            </a:br>
            <a:r>
              <a:rPr lang="en-GB" noProof="0"/>
              <a:t>TO SUBDIVIDE YOUR PRESENTATION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CB5071F-733C-DFEF-A623-475179F948B8}"/>
              </a:ext>
            </a:extLst>
          </p:cNvPr>
          <p:cNvSpPr txBox="1">
            <a:spLocks/>
          </p:cNvSpPr>
          <p:nvPr/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77248-F92F-47C9-97FD-9CF7B39594FC}" type="slidenum">
              <a:rPr lang="en-GB" sz="900" noProof="0" smtClean="0"/>
              <a:pPr>
                <a:defRPr/>
              </a:pPr>
              <a:t>‹#›</a:t>
            </a:fld>
            <a:endParaRPr lang="en-GB" sz="900" noProof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706A07-47AE-2413-5B2B-A4D3C63BF900}"/>
              </a:ext>
            </a:extLst>
          </p:cNvPr>
          <p:cNvSpPr txBox="1"/>
          <p:nvPr/>
        </p:nvSpPr>
        <p:spPr>
          <a:xfrm>
            <a:off x="12493487" y="12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6780F5F-FB12-B746-9B58-247A9F8A1735}"/>
              </a:ext>
            </a:extLst>
          </p:cNvPr>
          <p:cNvCxnSpPr>
            <a:cxnSpLocks/>
          </p:cNvCxnSpPr>
          <p:nvPr/>
        </p:nvCxnSpPr>
        <p:spPr>
          <a:xfrm>
            <a:off x="434350" y="3461950"/>
            <a:ext cx="11350800" cy="0"/>
          </a:xfrm>
          <a:prstGeom prst="line">
            <a:avLst/>
          </a:prstGeom>
          <a:ln w="63500" cap="rnd">
            <a:solidFill>
              <a:srgbClr val="8E9F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5">
            <a:extLst>
              <a:ext uri="{FF2B5EF4-FFF2-40B4-BE49-F238E27FC236}">
                <a16:creationId xmlns:a16="http://schemas.microsoft.com/office/drawing/2014/main" id="{A61D6CEB-2ED0-D62A-D30F-CA9DAC827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8847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9C9B7A0-B491-BCD3-7013-0B67A0C6B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2568696"/>
            <a:ext cx="11350800" cy="862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THIS IS A SECTION HEADER PAGE </a:t>
            </a:r>
            <a:br>
              <a:rPr lang="en-GB" noProof="0"/>
            </a:br>
            <a:r>
              <a:rPr lang="en-GB" noProof="0"/>
              <a:t>TO SUBDIVIDE YOUR PRESENTATION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CB5071F-733C-DFEF-A623-475179F948B8}"/>
              </a:ext>
            </a:extLst>
          </p:cNvPr>
          <p:cNvSpPr txBox="1">
            <a:spLocks/>
          </p:cNvSpPr>
          <p:nvPr/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77248-F92F-47C9-97FD-9CF7B39594FC}" type="slidenum">
              <a:rPr lang="en-GB" sz="900" noProof="0" smtClean="0"/>
              <a:pPr>
                <a:defRPr/>
              </a:pPr>
              <a:t>‹#›</a:t>
            </a:fld>
            <a:endParaRPr lang="en-GB" sz="900" noProof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706A07-47AE-2413-5B2B-A4D3C63BF900}"/>
              </a:ext>
            </a:extLst>
          </p:cNvPr>
          <p:cNvSpPr txBox="1"/>
          <p:nvPr/>
        </p:nvSpPr>
        <p:spPr>
          <a:xfrm>
            <a:off x="12493487" y="12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6780F5F-FB12-B746-9B58-247A9F8A1735}"/>
              </a:ext>
            </a:extLst>
          </p:cNvPr>
          <p:cNvCxnSpPr>
            <a:cxnSpLocks/>
          </p:cNvCxnSpPr>
          <p:nvPr/>
        </p:nvCxnSpPr>
        <p:spPr>
          <a:xfrm>
            <a:off x="434350" y="3461950"/>
            <a:ext cx="11350800" cy="0"/>
          </a:xfrm>
          <a:prstGeom prst="line">
            <a:avLst/>
          </a:prstGeom>
          <a:ln w="63500" cap="rnd">
            <a:solidFill>
              <a:srgbClr val="13519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5">
            <a:extLst>
              <a:ext uri="{FF2B5EF4-FFF2-40B4-BE49-F238E27FC236}">
                <a16:creationId xmlns:a16="http://schemas.microsoft.com/office/drawing/2014/main" id="{4ED26F85-33A5-8FBC-368D-2A5018002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5269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9C9B7A0-B491-BCD3-7013-0B67A0C6B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2568696"/>
            <a:ext cx="11350800" cy="862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THIS IS A SECTION HEADER PAGE </a:t>
            </a:r>
            <a:br>
              <a:rPr lang="en-GB" noProof="0"/>
            </a:br>
            <a:r>
              <a:rPr lang="en-GB" noProof="0"/>
              <a:t>TO SUBDIVIDE YOUR PRESENTATION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CB5071F-733C-DFEF-A623-475179F948B8}"/>
              </a:ext>
            </a:extLst>
          </p:cNvPr>
          <p:cNvSpPr txBox="1">
            <a:spLocks/>
          </p:cNvSpPr>
          <p:nvPr/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77248-F92F-47C9-97FD-9CF7B39594FC}" type="slidenum">
              <a:rPr lang="en-GB" sz="900" noProof="0" smtClean="0"/>
              <a:pPr>
                <a:defRPr/>
              </a:pPr>
              <a:t>‹#›</a:t>
            </a:fld>
            <a:endParaRPr lang="en-GB" sz="900" noProof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706A07-47AE-2413-5B2B-A4D3C63BF900}"/>
              </a:ext>
            </a:extLst>
          </p:cNvPr>
          <p:cNvSpPr txBox="1"/>
          <p:nvPr/>
        </p:nvSpPr>
        <p:spPr>
          <a:xfrm>
            <a:off x="12493487" y="12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6780F5F-FB12-B746-9B58-247A9F8A1735}"/>
              </a:ext>
            </a:extLst>
          </p:cNvPr>
          <p:cNvCxnSpPr>
            <a:cxnSpLocks/>
          </p:cNvCxnSpPr>
          <p:nvPr/>
        </p:nvCxnSpPr>
        <p:spPr>
          <a:xfrm>
            <a:off x="434350" y="3461950"/>
            <a:ext cx="11350800" cy="0"/>
          </a:xfrm>
          <a:prstGeom prst="line">
            <a:avLst/>
          </a:prstGeom>
          <a:ln w="63500" cap="rnd">
            <a:solidFill>
              <a:srgbClr val="1B365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5">
            <a:extLst>
              <a:ext uri="{FF2B5EF4-FFF2-40B4-BE49-F238E27FC236}">
                <a16:creationId xmlns:a16="http://schemas.microsoft.com/office/drawing/2014/main" id="{4933AA85-8743-D566-B83D-488998A1E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391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9C9B7A0-B491-BCD3-7013-0B67A0C6B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2568696"/>
            <a:ext cx="11350800" cy="862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THIS IS A SECTION HEADER PAGE </a:t>
            </a:r>
            <a:br>
              <a:rPr lang="en-GB" noProof="0"/>
            </a:br>
            <a:r>
              <a:rPr lang="en-GB" noProof="0"/>
              <a:t>TO SUBDIVIDE YOUR PRESENTATION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CB5071F-733C-DFEF-A623-475179F948B8}"/>
              </a:ext>
            </a:extLst>
          </p:cNvPr>
          <p:cNvSpPr txBox="1">
            <a:spLocks/>
          </p:cNvSpPr>
          <p:nvPr/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77248-F92F-47C9-97FD-9CF7B39594FC}" type="slidenum">
              <a:rPr lang="en-GB" sz="900" noProof="0" smtClean="0"/>
              <a:pPr>
                <a:defRPr/>
              </a:pPr>
              <a:t>‹#›</a:t>
            </a:fld>
            <a:endParaRPr lang="en-GB" sz="900" noProof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706A07-47AE-2413-5B2B-A4D3C63BF900}"/>
              </a:ext>
            </a:extLst>
          </p:cNvPr>
          <p:cNvSpPr txBox="1"/>
          <p:nvPr/>
        </p:nvSpPr>
        <p:spPr>
          <a:xfrm>
            <a:off x="12493487" y="12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6780F5F-FB12-B746-9B58-247A9F8A1735}"/>
              </a:ext>
            </a:extLst>
          </p:cNvPr>
          <p:cNvCxnSpPr>
            <a:cxnSpLocks/>
          </p:cNvCxnSpPr>
          <p:nvPr/>
        </p:nvCxnSpPr>
        <p:spPr>
          <a:xfrm>
            <a:off x="434350" y="3461950"/>
            <a:ext cx="11350800" cy="0"/>
          </a:xfrm>
          <a:prstGeom prst="line">
            <a:avLst/>
          </a:prstGeom>
          <a:ln w="63500" cap="rnd">
            <a:solidFill>
              <a:srgbClr val="00685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5">
            <a:extLst>
              <a:ext uri="{FF2B5EF4-FFF2-40B4-BE49-F238E27FC236}">
                <a16:creationId xmlns:a16="http://schemas.microsoft.com/office/drawing/2014/main" id="{CAFE1D5F-F3BA-57EA-7135-B073F03D5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9230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59C9B7A0-B491-BCD3-7013-0B67A0C6B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0600" y="2568696"/>
            <a:ext cx="11350800" cy="862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/>
              <a:t>THIS IS A SECTION HEADER PAGE </a:t>
            </a:r>
            <a:br>
              <a:rPr lang="en-GB" noProof="0"/>
            </a:br>
            <a:r>
              <a:rPr lang="en-GB" noProof="0"/>
              <a:t>TO SUBDIVIDE YOUR PRESENTATION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CB5071F-733C-DFEF-A623-475179F948B8}"/>
              </a:ext>
            </a:extLst>
          </p:cNvPr>
          <p:cNvSpPr txBox="1">
            <a:spLocks/>
          </p:cNvSpPr>
          <p:nvPr/>
        </p:nvSpPr>
        <p:spPr>
          <a:xfrm>
            <a:off x="11459415" y="6369768"/>
            <a:ext cx="459249" cy="30594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77248-F92F-47C9-97FD-9CF7B39594FC}" type="slidenum">
              <a:rPr lang="en-GB" sz="900" noProof="0" smtClean="0"/>
              <a:pPr>
                <a:defRPr/>
              </a:pPr>
              <a:t>‹#›</a:t>
            </a:fld>
            <a:endParaRPr lang="en-GB" sz="900" noProof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E706A07-47AE-2413-5B2B-A4D3C63BF900}"/>
              </a:ext>
            </a:extLst>
          </p:cNvPr>
          <p:cNvSpPr txBox="1"/>
          <p:nvPr/>
        </p:nvSpPr>
        <p:spPr>
          <a:xfrm>
            <a:off x="12493487" y="12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16780F5F-FB12-B746-9B58-247A9F8A1735}"/>
              </a:ext>
            </a:extLst>
          </p:cNvPr>
          <p:cNvCxnSpPr>
            <a:cxnSpLocks/>
          </p:cNvCxnSpPr>
          <p:nvPr/>
        </p:nvCxnSpPr>
        <p:spPr>
          <a:xfrm>
            <a:off x="434350" y="3461950"/>
            <a:ext cx="11350800" cy="0"/>
          </a:xfrm>
          <a:prstGeom prst="line">
            <a:avLst/>
          </a:prstGeom>
          <a:ln w="63500" cap="rnd">
            <a:solidFill>
              <a:srgbClr val="A6192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>
            <a:extLst>
              <a:ext uri="{FF2B5EF4-FFF2-40B4-BE49-F238E27FC236}">
                <a16:creationId xmlns:a16="http://schemas.microsoft.com/office/drawing/2014/main" id="{1616AB62-5F1D-1138-A78B-75D021E02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995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20600" y="-1"/>
            <a:ext cx="11350800" cy="10212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600" y="1197864"/>
            <a:ext cx="11350800" cy="46617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52301" y="6359441"/>
            <a:ext cx="3686299" cy="305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l">
              <a:defRPr lang="en-US" sz="900" smtClean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© Copyright MSC Mediterranean Shipping Company SA</a:t>
            </a:r>
          </a:p>
          <a:p>
            <a:r>
              <a:rPr lang="en-US"/>
              <a:t> 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59415" y="6279957"/>
            <a:ext cx="459249" cy="305943"/>
          </a:xfrm>
          <a:prstGeom prst="rect">
            <a:avLst/>
          </a:prstGeom>
        </p:spPr>
        <p:txBody>
          <a:bodyPr/>
          <a:lstStyle>
            <a:lvl1pPr algn="r">
              <a:defRPr sz="90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19F67C4C-BF75-2F4B-8FAB-8CAA0DA48DE6}"/>
              </a:ext>
            </a:extLst>
          </p:cNvPr>
          <p:cNvCxnSpPr/>
          <p:nvPr/>
        </p:nvCxnSpPr>
        <p:spPr>
          <a:xfrm>
            <a:off x="0" y="585961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618B04D5-E1E1-F341-8260-5A9252EA40F7}"/>
              </a:ext>
            </a:extLst>
          </p:cNvPr>
          <p:cNvCxnSpPr>
            <a:cxnSpLocks/>
          </p:cNvCxnSpPr>
          <p:nvPr/>
        </p:nvCxnSpPr>
        <p:spPr>
          <a:xfrm>
            <a:off x="5190767" y="1021256"/>
            <a:ext cx="1787549" cy="0"/>
          </a:xfrm>
          <a:prstGeom prst="line">
            <a:avLst/>
          </a:prstGeom>
          <a:ln w="635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1C3B80B6-FE64-41E4-0CA6-EE7B5D0E1AF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9" y="5823525"/>
            <a:ext cx="839601" cy="9097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749C39-1D02-0440-B90D-B83693BB164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10191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15084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4" r:id="rId21"/>
  </p:sldLayoutIdLst>
  <p:hf hdr="0" dt="0"/>
  <p:txStyles>
    <p:titleStyle>
      <a:lvl1pPr algn="ctr" defTabSz="844083" rtl="0" eaLnBrk="1" latinLnBrk="0" hangingPunct="1">
        <a:lnSpc>
          <a:spcPct val="90000"/>
        </a:lnSpc>
        <a:spcBef>
          <a:spcPct val="0"/>
        </a:spcBef>
        <a:buNone/>
        <a:defRPr lang="en-GB" sz="2000" b="1" i="0" kern="1200" cap="all" spc="0" baseline="0" dirty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30400" marR="0" indent="-230400" algn="l" defTabSz="72072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1800" kern="1200" baseline="0" dirty="0" smtClean="0">
          <a:solidFill>
            <a:srgbClr val="333333"/>
          </a:solidFill>
          <a:latin typeface="+mn-lt"/>
          <a:ea typeface="+mn-ea"/>
          <a:cs typeface="Calibri" pitchFamily="34" charset="0"/>
        </a:defRPr>
      </a:lvl1pPr>
      <a:lvl2pPr marL="687600" marR="0" indent="-230400" algn="l" defTabSz="72072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85000"/>
        <a:buFont typeface="Arial" panose="020B0604020202020204" pitchFamily="34" charset="0"/>
        <a:buChar char="•"/>
        <a:tabLst/>
        <a:defRPr lang="en-US" sz="1600" kern="1200" baseline="0" dirty="0" smtClean="0">
          <a:solidFill>
            <a:srgbClr val="333333"/>
          </a:solidFill>
          <a:latin typeface="+mn-lt"/>
          <a:ea typeface="+mn-ea"/>
          <a:cs typeface="Calibri" pitchFamily="34" charset="0"/>
        </a:defRPr>
      </a:lvl2pPr>
      <a:lvl3pPr marL="1144800" marR="0" indent="-230400" algn="l" defTabSz="72072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sz="1400" kern="1200" baseline="0">
          <a:solidFill>
            <a:srgbClr val="333333"/>
          </a:solidFill>
          <a:latin typeface="+mn-lt"/>
          <a:ea typeface="+mn-ea"/>
          <a:cs typeface="Calibri" pitchFamily="34" charset="0"/>
        </a:defRPr>
      </a:lvl3pPr>
      <a:lvl4pPr marL="1602000" marR="0" indent="-230400" algn="l" defTabSz="72072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lang="en-US" sz="1400" kern="1200" baseline="0" dirty="0" smtClean="0">
          <a:solidFill>
            <a:srgbClr val="333333"/>
          </a:solidFill>
          <a:latin typeface="+mn-lt"/>
          <a:ea typeface="+mn-ea"/>
          <a:cs typeface="Calibri" pitchFamily="34" charset="0"/>
        </a:defRPr>
      </a:lvl4pPr>
      <a:lvl5pPr marL="2059200" marR="0" indent="-230400" algn="l" defTabSz="71596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80000"/>
        <a:buFont typeface="Arial" panose="020B0604020202020204" pitchFamily="34" charset="0"/>
        <a:buChar char="•"/>
        <a:tabLst/>
        <a:defRPr lang="en-US" sz="1200" kern="1200" baseline="0" dirty="0" smtClean="0">
          <a:solidFill>
            <a:srgbClr val="333333"/>
          </a:solidFill>
          <a:latin typeface="+mn-lt"/>
          <a:ea typeface="+mn-ea"/>
          <a:cs typeface="Calibri" pitchFamily="34" charset="0"/>
        </a:defRPr>
      </a:lvl5pPr>
      <a:lvl6pPr marL="2578820" indent="0" algn="l" defTabSz="1125444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gif"/><Relationship Id="rId4" Type="http://schemas.openxmlformats.org/officeDocument/2006/relationships/hyperlink" Target="https://www.msc.com/en/lp/form-shipping-europe-to-us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msc.com/en/lp/form-shipping-europe-to-usa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hyperlink" Target="https://www.msc.com/en/lp/form-shipping-europe-to-us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msc.com/en/lp/form-shipping-europe-to-usa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.com/en/lp/form-shipping-europe-to-us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gif"/><Relationship Id="rId4" Type="http://schemas.openxmlformats.org/officeDocument/2006/relationships/hyperlink" Target="https://www.msc.com/en/lp/form-shipping-europe-to-us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gif"/><Relationship Id="rId4" Type="http://schemas.openxmlformats.org/officeDocument/2006/relationships/hyperlink" Target="https://www.msc.com/en/lp/form-shipping-europe-to-us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.com/en/lp/form-shipping-europe-to-usa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msc.com/en/lp/form-shipping-europe-to-mexico" TargetMode="External"/><Relationship Id="rId4" Type="http://schemas.openxmlformats.org/officeDocument/2006/relationships/hyperlink" Target="https://www.msc.com/en/lp/form-shipping-europe-to-cana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A1C0-E8E7-D29E-9E3B-355BF76D0C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Transatlantic services</a:t>
            </a:r>
            <a:br>
              <a:rPr lang="en-GB">
                <a:solidFill>
                  <a:schemeClr val="accent1"/>
                </a:solidFill>
              </a:rPr>
            </a:br>
            <a:r>
              <a:rPr lang="en-GB">
                <a:solidFill>
                  <a:schemeClr val="accent1"/>
                </a:solidFill>
              </a:rPr>
              <a:t>EUROPE-USA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35560-DF7C-9149-DBA5-B1056D24A53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External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7F734-AD13-97E9-0DCE-B75DB8B71E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cs typeface="Calibri"/>
              </a:rPr>
              <a:t>February 2026</a:t>
            </a:r>
            <a:endParaRPr lang="en-GB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7FAE757-EDDE-FBB7-CD67-1B31D25C4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811" y="377769"/>
            <a:ext cx="5397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1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28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CDE96-FD6C-46AC-88BD-0FCDEA89B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5D77248-F92F-47C9-97FD-9CF7B39594FC}" type="slidenum">
              <a:rPr lang="en-GB" smtClean="0"/>
              <a:pPr>
                <a:spcAft>
                  <a:spcPts val="600"/>
                </a:spcAft>
                <a:defRPr/>
              </a:pPr>
              <a:t>2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4385DD-DC77-4768-A39C-8075E1310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180000" tIns="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GB">
                <a:latin typeface="Arial"/>
                <a:cs typeface="Arial"/>
              </a:rPr>
              <a:t>EMUSA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66D4C49-257F-4AEE-B4F3-A1FC00BE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b="1">
                <a:latin typeface="Arial Black"/>
              </a:rPr>
              <a:t>TÜRKIYE/WMED </a:t>
            </a:r>
            <a:br>
              <a:rPr lang="en-GB" b="1" i="0">
                <a:effectLst/>
              </a:rPr>
            </a:br>
            <a:r>
              <a:rPr lang="en-GB" b="1" i="0">
                <a:effectLst/>
                <a:latin typeface="Arial Black"/>
              </a:rPr>
              <a:t>to USA east coast</a:t>
            </a:r>
            <a:endParaRPr lang="en-GB" b="1">
              <a:latin typeface="Arial Black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CE786D8D-8866-B8B2-CBF2-A3B428FE84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2301" y="2349631"/>
            <a:ext cx="3686299" cy="3308219"/>
          </a:xfrm>
        </p:spPr>
        <p:txBody>
          <a:bodyPr vert="horz" lIns="180000" tIns="180000" rIns="180000" bIns="180000" rtlCol="0" anchor="t">
            <a:normAutofit/>
          </a:bodyPr>
          <a:lstStyle/>
          <a:p>
            <a:r>
              <a:rPr lang="en-GB" sz="1600">
                <a:ea typeface="+mn-lt"/>
                <a:cs typeface="+mn-lt"/>
              </a:rPr>
              <a:t>Weekly sailings  </a:t>
            </a:r>
            <a:endParaRPr lang="en-GB" sz="1600">
              <a:ea typeface="Calibri"/>
              <a:cs typeface="Calibri"/>
            </a:endParaRPr>
          </a:p>
          <a:p>
            <a:pPr marL="229870" indent="-229870"/>
            <a:r>
              <a:rPr lang="it-IT" sz="1600" err="1">
                <a:solidFill>
                  <a:srgbClr val="000000"/>
                </a:solidFill>
                <a:cs typeface="Calibri"/>
              </a:rPr>
              <a:t>Exclusive</a:t>
            </a:r>
            <a:r>
              <a:rPr lang="it-IT" sz="1600">
                <a:solidFill>
                  <a:srgbClr val="000000"/>
                </a:solidFill>
                <a:cs typeface="Calibri"/>
              </a:rPr>
              <a:t> link ex </a:t>
            </a:r>
            <a:r>
              <a:rPr lang="it-IT" sz="1600" err="1">
                <a:solidFill>
                  <a:srgbClr val="000000"/>
                </a:solidFill>
                <a:cs typeface="Calibri"/>
              </a:rPr>
              <a:t>Main</a:t>
            </a:r>
            <a:r>
              <a:rPr lang="it-IT" sz="1600">
                <a:solidFill>
                  <a:srgbClr val="000000"/>
                </a:solidFill>
                <a:cs typeface="Calibri"/>
              </a:rPr>
              <a:t> MED </a:t>
            </a:r>
            <a:r>
              <a:rPr lang="it-IT" sz="1600" err="1">
                <a:solidFill>
                  <a:srgbClr val="000000"/>
                </a:solidFill>
                <a:cs typeface="Calibri"/>
              </a:rPr>
              <a:t>origins</a:t>
            </a:r>
            <a:r>
              <a:rPr lang="it-IT" sz="1600">
                <a:solidFill>
                  <a:srgbClr val="000000"/>
                </a:solidFill>
                <a:cs typeface="Calibri"/>
              </a:rPr>
              <a:t> to </a:t>
            </a:r>
            <a:r>
              <a:rPr lang="it-IT" sz="1600" err="1">
                <a:solidFill>
                  <a:srgbClr val="000000"/>
                </a:solidFill>
                <a:cs typeface="Calibri"/>
              </a:rPr>
              <a:t>all</a:t>
            </a:r>
            <a:r>
              <a:rPr lang="it-IT" sz="1600">
                <a:solidFill>
                  <a:srgbClr val="000000"/>
                </a:solidFill>
                <a:cs typeface="Calibri"/>
              </a:rPr>
              <a:t> USEC</a:t>
            </a:r>
            <a:endParaRPr lang="it-IT" sz="1600">
              <a:cs typeface="Calibri"/>
            </a:endParaRPr>
          </a:p>
          <a:p>
            <a:pPr marL="229870" indent="-229870"/>
            <a:r>
              <a:rPr lang="it-IT" sz="1600" err="1">
                <a:solidFill>
                  <a:srgbClr val="000000"/>
                </a:solidFill>
                <a:cs typeface="Calibri"/>
              </a:rPr>
              <a:t>Unique</a:t>
            </a:r>
            <a:r>
              <a:rPr lang="it-IT" sz="1600">
                <a:solidFill>
                  <a:srgbClr val="000000"/>
                </a:solidFill>
                <a:cs typeface="Calibri"/>
              </a:rPr>
              <a:t> coverage from </a:t>
            </a:r>
            <a:r>
              <a:rPr lang="it-IT" sz="1600" err="1">
                <a:solidFill>
                  <a:srgbClr val="000000"/>
                </a:solidFill>
                <a:cs typeface="Calibri"/>
              </a:rPr>
              <a:t>north</a:t>
            </a:r>
            <a:r>
              <a:rPr lang="it-IT" sz="1600">
                <a:solidFill>
                  <a:srgbClr val="000000"/>
                </a:solidFill>
                <a:cs typeface="Calibri"/>
              </a:rPr>
              <a:t> and south of </a:t>
            </a:r>
            <a:r>
              <a:rPr lang="it-IT" sz="1600" err="1">
                <a:solidFill>
                  <a:srgbClr val="000000"/>
                </a:solidFill>
                <a:cs typeface="Calibri"/>
              </a:rPr>
              <a:t>Italy</a:t>
            </a:r>
            <a:r>
              <a:rPr lang="it-IT" sz="1600">
                <a:solidFill>
                  <a:srgbClr val="000000"/>
                </a:solidFill>
                <a:cs typeface="Calibri"/>
              </a:rPr>
              <a:t> to Philadelphia, Baltimore and </a:t>
            </a:r>
            <a:r>
              <a:rPr lang="it-IT" sz="1600" err="1">
                <a:solidFill>
                  <a:srgbClr val="000000"/>
                </a:solidFill>
                <a:cs typeface="Calibri"/>
              </a:rPr>
              <a:t>main</a:t>
            </a:r>
            <a:r>
              <a:rPr lang="it-IT" sz="1600">
                <a:solidFill>
                  <a:srgbClr val="000000"/>
                </a:solidFill>
                <a:cs typeface="Calibri"/>
              </a:rPr>
              <a:t> USEC</a:t>
            </a:r>
            <a:endParaRPr lang="en-US" sz="1600">
              <a:cs typeface="Calibri"/>
            </a:endParaRPr>
          </a:p>
          <a:p>
            <a:pPr marL="229870" indent="-229870"/>
            <a:r>
              <a:rPr lang="it-IT" sz="1600">
                <a:solidFill>
                  <a:srgbClr val="000000"/>
                </a:solidFill>
                <a:cs typeface="Calibri"/>
              </a:rPr>
              <a:t>Best </a:t>
            </a:r>
            <a:r>
              <a:rPr lang="it-IT" sz="1600" err="1">
                <a:solidFill>
                  <a:srgbClr val="000000"/>
                </a:solidFill>
                <a:cs typeface="Calibri"/>
              </a:rPr>
              <a:t>transit</a:t>
            </a:r>
            <a:r>
              <a:rPr lang="it-IT" sz="1600">
                <a:solidFill>
                  <a:srgbClr val="000000"/>
                </a:solidFill>
                <a:cs typeface="Calibri"/>
              </a:rPr>
              <a:t> times in the market to New York and Savannah</a:t>
            </a:r>
            <a:endParaRPr lang="it-IT" sz="1600"/>
          </a:p>
          <a:p>
            <a:pPr marL="0" indent="0">
              <a:buNone/>
            </a:pPr>
            <a:endParaRPr lang="en-GB" sz="1600"/>
          </a:p>
          <a:p>
            <a:pPr marL="229870" indent="-229870"/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229870" indent="-229870"/>
            <a:endParaRPr lang="en-US" sz="1600"/>
          </a:p>
          <a:p>
            <a:pPr marL="229870" indent="-229870"/>
            <a:endParaRPr lang="en-US" sz="1600"/>
          </a:p>
          <a:p>
            <a:pPr marL="0" indent="0">
              <a:buNone/>
            </a:pPr>
            <a:endParaRPr lang="pt-BR" sz="1600"/>
          </a:p>
          <a:p>
            <a:pPr marL="229870" indent="-229870"/>
            <a:endParaRPr lang="pt-BR" sz="1600"/>
          </a:p>
          <a:p>
            <a:pPr marL="229870" indent="-229870"/>
            <a:endParaRPr lang="pt-BR" sz="1600"/>
          </a:p>
          <a:p>
            <a:pPr marL="229870" indent="-229870"/>
            <a:endParaRPr lang="pt-BR" sz="16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AEF9D-E1A6-47C6-BACF-11738E824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Copyright MSC Mediterranean Shipping Company SA 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60D6C86F-57FD-8D30-FE73-B98C670D1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44" y="6160337"/>
            <a:ext cx="539746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4551A3-3182-2D50-9A0B-03D677C54465}"/>
              </a:ext>
            </a:extLst>
          </p:cNvPr>
          <p:cNvSpPr txBox="1"/>
          <p:nvPr/>
        </p:nvSpPr>
        <p:spPr>
          <a:xfrm>
            <a:off x="352301" y="5981081"/>
            <a:ext cx="40232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0" u="none" strike="noStrike" baseline="0">
                <a:solidFill>
                  <a:schemeClr val="accent6"/>
                </a:solidFill>
              </a:rPr>
              <a:t>Note</a:t>
            </a:r>
            <a:r>
              <a:rPr lang="en-US" sz="900" b="0" i="0" u="none" strike="noStrike" baseline="0">
                <a:solidFill>
                  <a:schemeClr val="accent6"/>
                </a:solidFill>
              </a:rPr>
              <a:t>: Transit times are indicative and subject to change, please visit msc.com</a:t>
            </a:r>
            <a:endParaRPr lang="en-GB" sz="200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EBD4D-8949-2C27-AB4A-90F3A17BDF32}"/>
              </a:ext>
            </a:extLst>
          </p:cNvPr>
          <p:cNvSpPr txBox="1"/>
          <p:nvPr/>
        </p:nvSpPr>
        <p:spPr>
          <a:xfrm>
            <a:off x="6681468" y="6017281"/>
            <a:ext cx="2467211" cy="510778"/>
          </a:xfrm>
          <a:prstGeom prst="roundRect">
            <a:avLst/>
          </a:prstGeom>
          <a:solidFill>
            <a:schemeClr val="accent1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/>
              <a:t>To ensure you have the latest version of our flyers, please </a:t>
            </a:r>
            <a:r>
              <a:rPr lang="en-US" sz="1000">
                <a:hlinkClick r:id="rId4"/>
              </a:rPr>
              <a:t>register online</a:t>
            </a:r>
            <a:r>
              <a:rPr lang="en-US" sz="1000"/>
              <a:t> to get the latest updates as soon as they’re available.</a:t>
            </a:r>
            <a:endParaRPr lang="en-GB" sz="100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3B690A4-8589-0951-93E3-4D5432DAE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45515"/>
              </p:ext>
            </p:extLst>
          </p:nvPr>
        </p:nvGraphicFramePr>
        <p:xfrm>
          <a:off x="4221436" y="3189582"/>
          <a:ext cx="7848384" cy="2209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1051">
                  <a:extLst>
                    <a:ext uri="{9D8B030D-6E8A-4147-A177-3AD203B41FA5}">
                      <a16:colId xmlns:a16="http://schemas.microsoft.com/office/drawing/2014/main" val="1534760201"/>
                    </a:ext>
                  </a:extLst>
                </a:gridCol>
                <a:gridCol w="839560">
                  <a:extLst>
                    <a:ext uri="{9D8B030D-6E8A-4147-A177-3AD203B41FA5}">
                      <a16:colId xmlns:a16="http://schemas.microsoft.com/office/drawing/2014/main" val="4156813949"/>
                    </a:ext>
                  </a:extLst>
                </a:gridCol>
                <a:gridCol w="961073">
                  <a:extLst>
                    <a:ext uri="{9D8B030D-6E8A-4147-A177-3AD203B41FA5}">
                      <a16:colId xmlns:a16="http://schemas.microsoft.com/office/drawing/2014/main" val="741204341"/>
                    </a:ext>
                  </a:extLst>
                </a:gridCol>
                <a:gridCol w="1036979">
                  <a:extLst>
                    <a:ext uri="{9D8B030D-6E8A-4147-A177-3AD203B41FA5}">
                      <a16:colId xmlns:a16="http://schemas.microsoft.com/office/drawing/2014/main" val="3728744728"/>
                    </a:ext>
                  </a:extLst>
                </a:gridCol>
                <a:gridCol w="998179">
                  <a:extLst>
                    <a:ext uri="{9D8B030D-6E8A-4147-A177-3AD203B41FA5}">
                      <a16:colId xmlns:a16="http://schemas.microsoft.com/office/drawing/2014/main" val="3566114973"/>
                    </a:ext>
                  </a:extLst>
                </a:gridCol>
                <a:gridCol w="1130771">
                  <a:extLst>
                    <a:ext uri="{9D8B030D-6E8A-4147-A177-3AD203B41FA5}">
                      <a16:colId xmlns:a16="http://schemas.microsoft.com/office/drawing/2014/main" val="2750346867"/>
                    </a:ext>
                  </a:extLst>
                </a:gridCol>
                <a:gridCol w="1130771">
                  <a:extLst>
                    <a:ext uri="{9D8B030D-6E8A-4147-A177-3AD203B41FA5}">
                      <a16:colId xmlns:a16="http://schemas.microsoft.com/office/drawing/2014/main" val="1956279908"/>
                    </a:ext>
                  </a:extLst>
                </a:gridCol>
              </a:tblGrid>
              <a:tr h="2427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Time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Arrival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57897"/>
                  </a:ext>
                </a:extLst>
              </a:tr>
              <a:tr h="1807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Departure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New York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Philadelphia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Norfolk</a:t>
                      </a:r>
                      <a:endParaRPr lang="en-GB" sz="12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Baltimore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Charleston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Savannah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911308"/>
                  </a:ext>
                </a:extLst>
              </a:tr>
              <a:tr h="254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Ashdod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0" i="0" kern="1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0" i="0" kern="1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0" i="0" kern="1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0" i="0" kern="1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0" i="0" kern="1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25444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200" b="0" i="0" kern="1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127137"/>
                  </a:ext>
                </a:extLst>
              </a:tr>
              <a:tr h="251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Haifa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570"/>
                  </a:ext>
                </a:extLst>
              </a:tr>
              <a:tr h="251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FOS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551464"/>
                  </a:ext>
                </a:extLst>
              </a:tr>
              <a:tr h="2518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Naples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373047"/>
                  </a:ext>
                </a:extLst>
              </a:tr>
              <a:tr h="2518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Leghorn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28909"/>
                  </a:ext>
                </a:extLst>
              </a:tr>
              <a:tr h="2518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Barcelona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871800"/>
                  </a:ext>
                </a:extLst>
              </a:tr>
              <a:tr h="2518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Valencia </a:t>
                      </a:r>
                    </a:p>
                  </a:txBody>
                  <a:tcPr marL="36000" marR="36000" marT="36000" marB="36000" anchor="ctr">
                    <a:lnL w="12700">
                      <a:solidFill>
                        <a:schemeClr val="tx2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2"/>
                      </a:solidFill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95728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5573A62-E568-5645-1C10-0AB806F760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5" b="18445"/>
          <a:stretch/>
        </p:blipFill>
        <p:spPr>
          <a:xfrm>
            <a:off x="4224823" y="0"/>
            <a:ext cx="7967177" cy="28268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22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EDDB9-C659-40BF-9ED1-308072E0F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0D84B4-FBC5-4503-A919-66013793C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/>
              <a:t>California express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48F100-0477-498A-97F5-E98BA17E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West med to north </a:t>
            </a:r>
            <a:r>
              <a:rPr lang="en-US" err="1"/>
              <a:t>america</a:t>
            </a:r>
            <a:r>
              <a:rPr lang="en-US"/>
              <a:t> pacific</a:t>
            </a:r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CBA3D0-182D-4F69-96F9-27ABF88EFFE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180000" tIns="180000" rIns="180000" bIns="180000" rtlCol="0" anchor="t">
            <a:normAutofit/>
          </a:bodyPr>
          <a:lstStyle/>
          <a:p>
            <a:pPr marL="229870" indent="-229870">
              <a:buSzPct val="80000"/>
            </a:pPr>
            <a:r>
              <a:rPr lang="en-GB" sz="1600" b="1">
                <a:cs typeface="Calibri"/>
              </a:rPr>
              <a:t>Weekly </a:t>
            </a:r>
            <a:r>
              <a:rPr lang="en-GB" sz="1600">
                <a:cs typeface="Calibri"/>
              </a:rPr>
              <a:t>sailings </a:t>
            </a:r>
            <a:endParaRPr lang="en-GB" sz="1600">
              <a:ea typeface="Calibri"/>
              <a:cs typeface="Calibri"/>
            </a:endParaRPr>
          </a:p>
          <a:p>
            <a:pPr marL="0" indent="0">
              <a:buSzPct val="80000"/>
              <a:buNone/>
            </a:pPr>
            <a:endParaRPr lang="en-GB" sz="1000">
              <a:ea typeface="Calibri"/>
            </a:endParaRPr>
          </a:p>
          <a:p>
            <a:pPr marL="229870" indent="-229870">
              <a:buSzPct val="80000"/>
            </a:pPr>
            <a:r>
              <a:rPr lang="en-GB" sz="1600" b="1">
                <a:cs typeface="Calibri"/>
              </a:rPr>
              <a:t>Exclusive all water service </a:t>
            </a:r>
            <a:r>
              <a:rPr lang="en-GB" sz="1600">
                <a:cs typeface="Calibri"/>
              </a:rPr>
              <a:t>from Mediterranean to North America West Coast </a:t>
            </a:r>
            <a:endParaRPr lang="en-GB" sz="1600">
              <a:ea typeface="Calibri"/>
              <a:cs typeface="Calibri"/>
            </a:endParaRPr>
          </a:p>
          <a:p>
            <a:pPr marL="229870" indent="-229870">
              <a:buSzPct val="80000"/>
            </a:pPr>
            <a:endParaRPr lang="en-GB" sz="1600" u="sng">
              <a:ea typeface="Calibri"/>
            </a:endParaRPr>
          </a:p>
          <a:p>
            <a:pPr marL="229870" indent="-229870">
              <a:buSzPct val="80000"/>
            </a:pPr>
            <a:r>
              <a:rPr lang="en-GB" sz="1600" b="1">
                <a:ea typeface="Calibri"/>
                <a:cs typeface="Calibri"/>
              </a:rPr>
              <a:t>Seattle </a:t>
            </a:r>
            <a:r>
              <a:rPr lang="en-GB" sz="1600">
                <a:ea typeface="Calibri"/>
                <a:cs typeface="Calibri"/>
              </a:rPr>
              <a:t>destination as MSC </a:t>
            </a:r>
            <a:r>
              <a:rPr lang="en-GB" sz="1600" b="1">
                <a:ea typeface="Calibri"/>
                <a:cs typeface="Calibri"/>
              </a:rPr>
              <a:t>exclusive call</a:t>
            </a:r>
            <a:endParaRPr lang="en-GB" sz="1600" b="1">
              <a:ea typeface="Calibri"/>
            </a:endParaRPr>
          </a:p>
          <a:p>
            <a:pPr marL="229870" indent="-229870"/>
            <a:endParaRPr lang="en-GB">
              <a:ea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6D2C0-6306-438A-9FF8-372BEFE79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 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1658E41-D8CE-4253-E3E6-B5DF41B8B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44" y="6160337"/>
            <a:ext cx="539746" cy="360000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40F742F0-03F9-D484-E66B-523CC9B16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90" y="6160337"/>
            <a:ext cx="539745" cy="36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B04113-61E6-13A4-D24C-9287122CF2C7}"/>
              </a:ext>
            </a:extLst>
          </p:cNvPr>
          <p:cNvSpPr txBox="1"/>
          <p:nvPr/>
        </p:nvSpPr>
        <p:spPr>
          <a:xfrm>
            <a:off x="352301" y="5981081"/>
            <a:ext cx="40232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0" u="none" strike="noStrike" baseline="0">
                <a:solidFill>
                  <a:schemeClr val="accent6"/>
                </a:solidFill>
              </a:rPr>
              <a:t>Note</a:t>
            </a:r>
            <a:r>
              <a:rPr lang="en-US" sz="900" b="0" i="0" u="none" strike="noStrike" baseline="0">
                <a:solidFill>
                  <a:schemeClr val="accent6"/>
                </a:solidFill>
              </a:rPr>
              <a:t>: Transit times are indicative and subject to change, please visit msc.com</a:t>
            </a:r>
            <a:endParaRPr lang="en-GB" sz="2000">
              <a:solidFill>
                <a:schemeClr val="accent6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00414F-741F-BA55-AC45-7846C28E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0" b="10160"/>
          <a:stretch/>
        </p:blipFill>
        <p:spPr bwMode="auto">
          <a:xfrm>
            <a:off x="4270260" y="0"/>
            <a:ext cx="7921740" cy="354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06184DA-0F2C-74AC-C6FF-C96C98724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5990" y="6156069"/>
            <a:ext cx="542925" cy="371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EFA31F-BF13-5C9B-6481-3CD5D0AB9756}"/>
              </a:ext>
            </a:extLst>
          </p:cNvPr>
          <p:cNvSpPr txBox="1"/>
          <p:nvPr/>
        </p:nvSpPr>
        <p:spPr>
          <a:xfrm>
            <a:off x="6681468" y="6017281"/>
            <a:ext cx="2467211" cy="510778"/>
          </a:xfrm>
          <a:prstGeom prst="roundRect">
            <a:avLst/>
          </a:prstGeom>
          <a:solidFill>
            <a:schemeClr val="accent1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/>
              <a:t>To ensure you have the latest version of our flyers, please </a:t>
            </a:r>
            <a:r>
              <a:rPr lang="en-US" sz="1000">
                <a:hlinkClick r:id="rId6"/>
              </a:rPr>
              <a:t>register online</a:t>
            </a:r>
            <a:r>
              <a:rPr lang="en-US" sz="1000"/>
              <a:t> to get the latest updates as soon as they’re available.</a:t>
            </a:r>
            <a:endParaRPr lang="en-GB" sz="100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2BF7E36-8B02-86B7-8D54-B6CE0D91C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41956"/>
              </p:ext>
            </p:extLst>
          </p:nvPr>
        </p:nvGraphicFramePr>
        <p:xfrm>
          <a:off x="4170740" y="3482020"/>
          <a:ext cx="7973120" cy="23798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48227">
                  <a:extLst>
                    <a:ext uri="{9D8B030D-6E8A-4147-A177-3AD203B41FA5}">
                      <a16:colId xmlns:a16="http://schemas.microsoft.com/office/drawing/2014/main" val="2408658813"/>
                    </a:ext>
                  </a:extLst>
                </a:gridCol>
                <a:gridCol w="1338495">
                  <a:extLst>
                    <a:ext uri="{9D8B030D-6E8A-4147-A177-3AD203B41FA5}">
                      <a16:colId xmlns:a16="http://schemas.microsoft.com/office/drawing/2014/main" val="3231116043"/>
                    </a:ext>
                  </a:extLst>
                </a:gridCol>
                <a:gridCol w="1205928">
                  <a:extLst>
                    <a:ext uri="{9D8B030D-6E8A-4147-A177-3AD203B41FA5}">
                      <a16:colId xmlns:a16="http://schemas.microsoft.com/office/drawing/2014/main" val="4281368247"/>
                    </a:ext>
                  </a:extLst>
                </a:gridCol>
                <a:gridCol w="1577276">
                  <a:extLst>
                    <a:ext uri="{9D8B030D-6E8A-4147-A177-3AD203B41FA5}">
                      <a16:colId xmlns:a16="http://schemas.microsoft.com/office/drawing/2014/main" val="580180579"/>
                    </a:ext>
                  </a:extLst>
                </a:gridCol>
                <a:gridCol w="1351597">
                  <a:extLst>
                    <a:ext uri="{9D8B030D-6E8A-4147-A177-3AD203B41FA5}">
                      <a16:colId xmlns:a16="http://schemas.microsoft.com/office/drawing/2014/main" val="2946423580"/>
                    </a:ext>
                  </a:extLst>
                </a:gridCol>
                <a:gridCol w="1351597">
                  <a:extLst>
                    <a:ext uri="{9D8B030D-6E8A-4147-A177-3AD203B41FA5}">
                      <a16:colId xmlns:a16="http://schemas.microsoft.com/office/drawing/2014/main" val="4195707927"/>
                    </a:ext>
                  </a:extLst>
                </a:gridCol>
              </a:tblGrid>
              <a:tr h="32637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  <a:highlight>
                            <a:srgbClr val="EED484"/>
                          </a:highlight>
                          <a:latin typeface="Calibri"/>
                        </a:rPr>
                        <a:t>Transit Time</a:t>
                      </a:r>
                      <a:endParaRPr lang="en-US" sz="2000">
                        <a:effectLst/>
                        <a:highlight>
                          <a:srgbClr val="EED484"/>
                        </a:highlight>
                        <a:latin typeface="Calibri"/>
                      </a:endParaRPr>
                    </a:p>
                  </a:txBody>
                  <a:tcPr marL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484"/>
                    </a:solidFill>
                  </a:tcPr>
                </a:tc>
                <a:tc grid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Arrival</a:t>
                      </a:r>
                      <a:endParaRPr lang="en-US" sz="200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00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294416"/>
                  </a:ext>
                </a:extLst>
              </a:tr>
              <a:tr h="34003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  <a:highlight>
                            <a:srgbClr val="EED484"/>
                          </a:highlight>
                          <a:latin typeface="Calibri"/>
                        </a:rPr>
                        <a:t>Departure</a:t>
                      </a:r>
                      <a:endParaRPr lang="en-US" sz="2000">
                        <a:effectLst/>
                        <a:highlight>
                          <a:srgbClr val="EED484"/>
                        </a:highlight>
                        <a:latin typeface="Calibri"/>
                      </a:endParaRPr>
                    </a:p>
                  </a:txBody>
                  <a:tcPr marL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4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  <a:highlight>
                            <a:srgbClr val="D0CECE"/>
                          </a:highlight>
                          <a:latin typeface="Calibri"/>
                        </a:rPr>
                        <a:t>Manzanillo</a:t>
                      </a:r>
                      <a:endParaRPr lang="en-US" sz="1200">
                        <a:effectLst/>
                        <a:highlight>
                          <a:srgbClr val="D0CECE"/>
                        </a:highlight>
                        <a:latin typeface="Calibri"/>
                      </a:endParaRPr>
                    </a:p>
                  </a:txBody>
                  <a:tcPr marL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  <a:highlight>
                            <a:srgbClr val="D0CECE"/>
                          </a:highlight>
                          <a:latin typeface="+mn-lt"/>
                        </a:rPr>
                        <a:t>Los Angeles</a:t>
                      </a:r>
                      <a:endParaRPr lang="en-US" sz="1200">
                        <a:effectLst/>
                        <a:highlight>
                          <a:srgbClr val="D0CECE"/>
                        </a:highlight>
                        <a:latin typeface="+mn-lt"/>
                      </a:endParaRPr>
                    </a:p>
                  </a:txBody>
                  <a:tcPr marL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effectLst/>
                          <a:highlight>
                            <a:srgbClr val="D0CECE"/>
                          </a:highlight>
                          <a:latin typeface="+mn-lt"/>
                        </a:rPr>
                        <a:t>Oakland</a:t>
                      </a:r>
                      <a:endParaRPr lang="en-US" sz="1200">
                        <a:effectLst/>
                        <a:highlight>
                          <a:srgbClr val="D0CECE"/>
                        </a:highlight>
                        <a:latin typeface="+mn-lt"/>
                      </a:endParaRPr>
                    </a:p>
                  </a:txBody>
                  <a:tcPr marL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  <a:highlight>
                            <a:srgbClr val="D0CECE"/>
                          </a:highlight>
                          <a:latin typeface="Calibri"/>
                        </a:rPr>
                        <a:t>Seattle</a:t>
                      </a:r>
                      <a:endParaRPr lang="en-US" sz="1200">
                        <a:effectLst/>
                        <a:highlight>
                          <a:srgbClr val="D0CECE"/>
                        </a:highlight>
                        <a:latin typeface="Calibri"/>
                      </a:endParaRPr>
                    </a:p>
                  </a:txBody>
                  <a:tcPr marL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  <a:highlight>
                            <a:srgbClr val="D0CECE"/>
                          </a:highlight>
                          <a:latin typeface="Calibri"/>
                        </a:rPr>
                        <a:t>Vancouver</a:t>
                      </a:r>
                    </a:p>
                  </a:txBody>
                  <a:tcPr marL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83782"/>
                  </a:ext>
                </a:extLst>
              </a:tr>
              <a:tr h="24478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  <a:latin typeface="Calibri"/>
                        </a:rPr>
                        <a:t>Gioia Tauro</a:t>
                      </a: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070187"/>
                  </a:ext>
                </a:extLst>
              </a:tr>
              <a:tr h="24478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  <a:latin typeface="Calibri"/>
                        </a:rPr>
                        <a:t>Civitavecchia</a:t>
                      </a: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034350"/>
                  </a:ext>
                </a:extLst>
              </a:tr>
              <a:tr h="24478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  <a:latin typeface="Calibri"/>
                        </a:rPr>
                        <a:t>Fos-sur-Mer</a:t>
                      </a:r>
                      <a:endParaRPr lang="en-US" sz="2000">
                        <a:effectLst/>
                      </a:endParaRPr>
                    </a:p>
                  </a:txBody>
                  <a:tcPr marL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865563"/>
                  </a:ext>
                </a:extLst>
              </a:tr>
              <a:tr h="24478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  <a:latin typeface="Calibri"/>
                        </a:rPr>
                        <a:t>La Spezia</a:t>
                      </a: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490888"/>
                  </a:ext>
                </a:extLst>
              </a:tr>
              <a:tr h="24478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  <a:latin typeface="Calibri"/>
                        </a:rPr>
                        <a:t>Barcelona</a:t>
                      </a: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821494"/>
                  </a:ext>
                </a:extLst>
              </a:tr>
              <a:tr h="24478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  <a:latin typeface="Calibri"/>
                        </a:rPr>
                        <a:t>Valencia</a:t>
                      </a: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3468"/>
                  </a:ext>
                </a:extLst>
              </a:tr>
              <a:tr h="24478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effectLst/>
                          <a:latin typeface="Calibri"/>
                        </a:rPr>
                        <a:t>Las Palmas</a:t>
                      </a:r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709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01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35E7E-5547-4C10-FFEE-F90F73780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E3DD5-C4B7-7085-7856-039FC8975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5D77248-F92F-47C9-97FD-9CF7B39594FC}" type="slidenum">
              <a:rPr lang="en-GB" smtClean="0"/>
              <a:pPr>
                <a:spcAft>
                  <a:spcPts val="600"/>
                </a:spcAft>
                <a:defRPr/>
              </a:pPr>
              <a:t>4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E5F746-0159-FEA5-77EB-938D0F88E7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180000" tIns="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GB">
                <a:latin typeface="Arial"/>
                <a:cs typeface="Arial"/>
              </a:rPr>
              <a:t>DRAGON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7DC2FD3E-4774-5237-D7E0-2111E74ABE9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2301" y="2349631"/>
            <a:ext cx="3686299" cy="3308219"/>
          </a:xfrm>
        </p:spPr>
        <p:txBody>
          <a:bodyPr vert="horz" lIns="180000" tIns="180000" rIns="180000" bIns="180000" rtlCol="0" anchor="t">
            <a:normAutofit/>
          </a:bodyPr>
          <a:lstStyle/>
          <a:p>
            <a:pPr marL="229870" indent="-229870"/>
            <a:r>
              <a:rPr lang="en-GB" sz="1600">
                <a:ea typeface="+mn-lt"/>
                <a:cs typeface="+mn-lt"/>
              </a:rPr>
              <a:t>Weekly sailings</a:t>
            </a:r>
          </a:p>
          <a:p>
            <a:pPr marL="229870" indent="-229870"/>
            <a:r>
              <a:rPr lang="it-IT" sz="1600" err="1">
                <a:solidFill>
                  <a:srgbClr val="000000"/>
                </a:solidFill>
                <a:cs typeface="Calibri"/>
              </a:rPr>
              <a:t>Exclusive</a:t>
            </a:r>
            <a:r>
              <a:rPr lang="it-IT" sz="1600">
                <a:solidFill>
                  <a:srgbClr val="000000"/>
                </a:solidFill>
                <a:cs typeface="Calibri"/>
              </a:rPr>
              <a:t> link from </a:t>
            </a:r>
            <a:r>
              <a:rPr lang="it-IT" sz="1600" err="1">
                <a:solidFill>
                  <a:srgbClr val="000000"/>
                </a:solidFill>
                <a:cs typeface="Calibri"/>
              </a:rPr>
              <a:t>Italy</a:t>
            </a:r>
            <a:r>
              <a:rPr lang="it-IT" sz="1600">
                <a:solidFill>
                  <a:srgbClr val="000000"/>
                </a:solidFill>
                <a:cs typeface="Calibri"/>
              </a:rPr>
              <a:t>, France and Portugal to </a:t>
            </a:r>
            <a:r>
              <a:rPr lang="it-IT" sz="1600" err="1">
                <a:solidFill>
                  <a:srgbClr val="000000"/>
                </a:solidFill>
                <a:cs typeface="Calibri"/>
              </a:rPr>
              <a:t>Main</a:t>
            </a:r>
            <a:r>
              <a:rPr lang="it-IT" sz="1600">
                <a:solidFill>
                  <a:srgbClr val="000000"/>
                </a:solidFill>
                <a:cs typeface="Calibri"/>
              </a:rPr>
              <a:t> USEC ports</a:t>
            </a:r>
            <a:endParaRPr lang="en-US" sz="1600"/>
          </a:p>
          <a:p>
            <a:pPr marL="229870" indent="-229870"/>
            <a:endParaRPr lang="en-US" sz="1600"/>
          </a:p>
          <a:p>
            <a:pPr marL="229870" indent="-229870"/>
            <a:endParaRPr lang="en-US" sz="1600"/>
          </a:p>
          <a:p>
            <a:pPr marL="229870" indent="-229870"/>
            <a:endParaRPr lang="en-US" sz="1600"/>
          </a:p>
          <a:p>
            <a:pPr marL="229870" indent="-229870"/>
            <a:endParaRPr lang="en-US" sz="1600"/>
          </a:p>
          <a:p>
            <a:pPr marL="0" indent="0">
              <a:buNone/>
            </a:pPr>
            <a:endParaRPr lang="pt-BR" sz="1600"/>
          </a:p>
          <a:p>
            <a:pPr marL="229870" indent="-229870"/>
            <a:endParaRPr lang="pt-BR" sz="1600"/>
          </a:p>
          <a:p>
            <a:pPr marL="229870" indent="-229870"/>
            <a:endParaRPr lang="pt-BR" sz="1600"/>
          </a:p>
          <a:p>
            <a:pPr marL="229870" indent="-229870"/>
            <a:endParaRPr lang="pt-BR" sz="16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B987C-3F33-E494-30CA-1CB53B299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Copyright MSC Mediterranean Shipping Company SA 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85D35935-6CCE-FE88-9DE4-050F30DB9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44" y="6160337"/>
            <a:ext cx="539746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C6EBF4-6C25-4A98-9A5D-60518B3E9166}"/>
              </a:ext>
            </a:extLst>
          </p:cNvPr>
          <p:cNvSpPr txBox="1"/>
          <p:nvPr/>
        </p:nvSpPr>
        <p:spPr>
          <a:xfrm>
            <a:off x="352301" y="5981081"/>
            <a:ext cx="40232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0" u="none" strike="noStrike" baseline="0">
                <a:solidFill>
                  <a:schemeClr val="accent6"/>
                </a:solidFill>
              </a:rPr>
              <a:t>Note</a:t>
            </a:r>
            <a:r>
              <a:rPr lang="en-US" sz="900" b="0" i="0" u="none" strike="noStrike" baseline="0">
                <a:solidFill>
                  <a:schemeClr val="accent6"/>
                </a:solidFill>
              </a:rPr>
              <a:t>: Transit times are indicative and subject to change, please visit msc.com</a:t>
            </a:r>
            <a:endParaRPr lang="en-GB" sz="200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FDF5F-E6E3-BFFF-3597-766AC8B4D49C}"/>
              </a:ext>
            </a:extLst>
          </p:cNvPr>
          <p:cNvSpPr txBox="1"/>
          <p:nvPr/>
        </p:nvSpPr>
        <p:spPr>
          <a:xfrm>
            <a:off x="6681468" y="6017281"/>
            <a:ext cx="2467211" cy="510778"/>
          </a:xfrm>
          <a:prstGeom prst="roundRect">
            <a:avLst/>
          </a:prstGeom>
          <a:solidFill>
            <a:schemeClr val="accent1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/>
              <a:t>To ensure you have the latest version of our flyers, please </a:t>
            </a:r>
            <a:r>
              <a:rPr lang="en-US" sz="1000">
                <a:hlinkClick r:id="rId4"/>
              </a:rPr>
              <a:t>register online</a:t>
            </a:r>
            <a:r>
              <a:rPr lang="en-US" sz="1000"/>
              <a:t> to get the latest updates as soon as they’re available.</a:t>
            </a:r>
            <a:endParaRPr lang="en-GB" sz="100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00E44BF-0530-EDC9-B09A-691C0F81C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743825"/>
              </p:ext>
            </p:extLst>
          </p:nvPr>
        </p:nvGraphicFramePr>
        <p:xfrm>
          <a:off x="4488656" y="3065859"/>
          <a:ext cx="7610272" cy="2081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0659">
                  <a:extLst>
                    <a:ext uri="{9D8B030D-6E8A-4147-A177-3AD203B41FA5}">
                      <a16:colId xmlns:a16="http://schemas.microsoft.com/office/drawing/2014/main" val="1534760201"/>
                    </a:ext>
                  </a:extLst>
                </a:gridCol>
                <a:gridCol w="1114183">
                  <a:extLst>
                    <a:ext uri="{9D8B030D-6E8A-4147-A177-3AD203B41FA5}">
                      <a16:colId xmlns:a16="http://schemas.microsoft.com/office/drawing/2014/main" val="4156813949"/>
                    </a:ext>
                  </a:extLst>
                </a:gridCol>
                <a:gridCol w="1088570">
                  <a:extLst>
                    <a:ext uri="{9D8B030D-6E8A-4147-A177-3AD203B41FA5}">
                      <a16:colId xmlns:a16="http://schemas.microsoft.com/office/drawing/2014/main" val="741204341"/>
                    </a:ext>
                  </a:extLst>
                </a:gridCol>
                <a:gridCol w="1191024">
                  <a:extLst>
                    <a:ext uri="{9D8B030D-6E8A-4147-A177-3AD203B41FA5}">
                      <a16:colId xmlns:a16="http://schemas.microsoft.com/office/drawing/2014/main" val="3728744728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3566114973"/>
                    </a:ext>
                  </a:extLst>
                </a:gridCol>
                <a:gridCol w="1179551">
                  <a:extLst>
                    <a:ext uri="{9D8B030D-6E8A-4147-A177-3AD203B41FA5}">
                      <a16:colId xmlns:a16="http://schemas.microsoft.com/office/drawing/2014/main" val="2750346867"/>
                    </a:ext>
                  </a:extLst>
                </a:gridCol>
              </a:tblGrid>
              <a:tr h="245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Time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Arrival</a:t>
                      </a: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57897"/>
                  </a:ext>
                </a:extLst>
              </a:tr>
              <a:tr h="3619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Departure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New York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Boston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Norfolk</a:t>
                      </a:r>
                      <a:endParaRPr lang="en-GB" sz="12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Charleston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Freeport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911308"/>
                  </a:ext>
                </a:extLst>
              </a:tr>
              <a:tr h="3490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Trieste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171387"/>
                  </a:ext>
                </a:extLst>
              </a:tr>
              <a:tr h="3490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Gioia Tauro</a:t>
                      </a:r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127137"/>
                  </a:ext>
                </a:extLst>
              </a:tr>
              <a:tr h="2585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Genoa</a:t>
                      </a:r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551464"/>
                  </a:ext>
                </a:extLst>
              </a:tr>
              <a:tr h="25855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Spezia</a:t>
                      </a:r>
                      <a:endParaRPr lang="en-US" sz="1200"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373047"/>
                  </a:ext>
                </a:extLst>
              </a:tr>
              <a:tr h="25855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Sines</a:t>
                      </a:r>
                    </a:p>
                  </a:txBody>
                  <a:tcPr marL="36000" marR="36000" marT="36000" marB="36000" anchor="ctr">
                    <a:lnL w="12700">
                      <a:solidFill>
                        <a:schemeClr val="tx2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>
                          <a:effectLst/>
                          <a:latin typeface="Aptos" panose="020B00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15743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65DE0F9-482D-91E8-1DF4-C39F86F34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5" b="18445"/>
          <a:stretch/>
        </p:blipFill>
        <p:spPr>
          <a:xfrm>
            <a:off x="4220023" y="0"/>
            <a:ext cx="7967177" cy="28268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55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5519E-2ADB-468F-A80F-5A6AB5EFA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dirty="0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9A7BDB-E579-4A80-892C-0131D3726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err="1"/>
              <a:t>Medgulf</a:t>
            </a:r>
            <a:r>
              <a:rPr lang="en-US"/>
              <a:t> SERVICE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EF6C1FC-57CA-46A8-9CB0-477E7941F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West Med </a:t>
            </a:r>
            <a:br>
              <a:rPr lang="en-US"/>
            </a:br>
            <a:r>
              <a:rPr lang="en-US"/>
              <a:t>to </a:t>
            </a:r>
            <a:r>
              <a:rPr lang="en-US" err="1"/>
              <a:t>usa</a:t>
            </a:r>
            <a:r>
              <a:rPr lang="en-US"/>
              <a:t> south &amp; gulf</a:t>
            </a:r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F48E0F-CC20-4C4D-BF17-ED1A5D802D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2301" y="2349631"/>
            <a:ext cx="3686299" cy="2973272"/>
          </a:xfrm>
        </p:spPr>
        <p:txBody>
          <a:bodyPr vert="horz" lIns="180000" tIns="180000" rIns="180000" bIns="180000" rtlCol="0" anchor="t">
            <a:normAutofit/>
          </a:bodyPr>
          <a:lstStyle/>
          <a:p>
            <a:pPr marL="0" indent="0">
              <a:buSzPct val="80000"/>
              <a:buNone/>
            </a:pPr>
            <a:endParaRPr lang="en-GB" sz="1600">
              <a:ea typeface="Calibri"/>
            </a:endParaRPr>
          </a:p>
          <a:p>
            <a:pPr marL="229870" indent="-229870">
              <a:buSzPct val="80000"/>
            </a:pPr>
            <a:r>
              <a:rPr lang="en-GB" sz="1600">
                <a:cs typeface="Calibri"/>
              </a:rPr>
              <a:t>Weekly sailings </a:t>
            </a:r>
            <a:endParaRPr lang="en-GB" sz="1600">
              <a:ea typeface="Calibri"/>
            </a:endParaRPr>
          </a:p>
          <a:p>
            <a:pPr marL="229870" indent="-229870">
              <a:buSzPct val="80000"/>
            </a:pPr>
            <a:r>
              <a:rPr lang="en-GB" sz="1600">
                <a:cs typeface="Calibri"/>
              </a:rPr>
              <a:t>Full USA Gulf and Mexico direct coverage from Italy, Spain and Portugal</a:t>
            </a:r>
            <a:endParaRPr lang="en-GB" sz="1600">
              <a:ea typeface="Calibri"/>
              <a:cs typeface="Calibri"/>
            </a:endParaRPr>
          </a:p>
          <a:p>
            <a:pPr marL="229870" indent="-229870">
              <a:buSzPct val="80000"/>
            </a:pPr>
            <a:r>
              <a:rPr lang="it-IT" sz="1600">
                <a:solidFill>
                  <a:srgbClr val="000000"/>
                </a:solidFill>
                <a:ea typeface="Calibri"/>
                <a:cs typeface="Calibri"/>
              </a:rPr>
              <a:t>Best </a:t>
            </a:r>
            <a:r>
              <a:rPr lang="it-IT" sz="1600" err="1">
                <a:solidFill>
                  <a:srgbClr val="000000"/>
                </a:solidFill>
                <a:ea typeface="Calibri"/>
                <a:cs typeface="Calibri"/>
              </a:rPr>
              <a:t>transit</a:t>
            </a:r>
            <a:r>
              <a:rPr lang="it-IT" sz="1600">
                <a:solidFill>
                  <a:srgbClr val="000000"/>
                </a:solidFill>
                <a:ea typeface="Calibri"/>
                <a:cs typeface="Calibri"/>
              </a:rPr>
              <a:t> times in the market to Savannah and Miami</a:t>
            </a:r>
          </a:p>
          <a:p>
            <a:pPr marL="229870" indent="-229870">
              <a:buSzPct val="80000"/>
            </a:pPr>
            <a:r>
              <a:rPr lang="it-IT" sz="1600" err="1">
                <a:solidFill>
                  <a:srgbClr val="000000"/>
                </a:solidFill>
                <a:ea typeface="Calibri"/>
                <a:cs typeface="Calibri"/>
              </a:rPr>
              <a:t>Unique</a:t>
            </a:r>
            <a:r>
              <a:rPr lang="it-IT" sz="1600">
                <a:solidFill>
                  <a:srgbClr val="000000"/>
                </a:solidFill>
                <a:ea typeface="Calibri"/>
                <a:cs typeface="Calibri"/>
              </a:rPr>
              <a:t> coverage from west </a:t>
            </a:r>
            <a:r>
              <a:rPr lang="it-IT" sz="1600" err="1">
                <a:solidFill>
                  <a:srgbClr val="000000"/>
                </a:solidFill>
                <a:ea typeface="Calibri"/>
                <a:cs typeface="Calibri"/>
              </a:rPr>
              <a:t>med</a:t>
            </a:r>
            <a:r>
              <a:rPr lang="it-IT" sz="1600">
                <a:solidFill>
                  <a:srgbClr val="000000"/>
                </a:solidFill>
                <a:ea typeface="Calibri"/>
                <a:cs typeface="Calibri"/>
              </a:rPr>
              <a:t> to Bahamas</a:t>
            </a:r>
            <a:endParaRPr lang="en-GB" sz="1600">
              <a:ea typeface="Calibri"/>
            </a:endParaRPr>
          </a:p>
          <a:p>
            <a:pPr marL="0" indent="0">
              <a:buSzPct val="80000"/>
              <a:buNone/>
            </a:pPr>
            <a:endParaRPr lang="it-IT" sz="1600">
              <a:solidFill>
                <a:srgbClr val="000000"/>
              </a:solidFill>
              <a:ea typeface="Calibri"/>
            </a:endParaRPr>
          </a:p>
          <a:p>
            <a:pPr marL="229870" indent="-229870">
              <a:buSzPct val="80000"/>
            </a:pPr>
            <a:endParaRPr lang="en-GB" sz="1600">
              <a:ea typeface="Calibri"/>
            </a:endParaRPr>
          </a:p>
          <a:p>
            <a:pPr marL="229870" indent="-229870"/>
            <a:endParaRPr lang="en-GB" sz="1600">
              <a:ea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F32D9-08F0-4E58-ABD0-2BCA15AD5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AF5D57-ABC5-CA42-92A3-8BE05CCFB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9" b="12719"/>
          <a:stretch/>
        </p:blipFill>
        <p:spPr>
          <a:xfrm>
            <a:off x="4199694" y="193085"/>
            <a:ext cx="7977566" cy="3347571"/>
          </a:xfrm>
          <a:prstGeom prst="rect">
            <a:avLst/>
          </a:prstGeom>
        </p:spPr>
      </p:pic>
      <p:graphicFrame>
        <p:nvGraphicFramePr>
          <p:cNvPr id="14" name="Table Placeholder 13">
            <a:extLst>
              <a:ext uri="{FF2B5EF4-FFF2-40B4-BE49-F238E27FC236}">
                <a16:creationId xmlns:a16="http://schemas.microsoft.com/office/drawing/2014/main" id="{5988DB04-F98F-DD56-65DA-63095B4A4F36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763907148"/>
              </p:ext>
            </p:extLst>
          </p:nvPr>
        </p:nvGraphicFramePr>
        <p:xfrm>
          <a:off x="4199694" y="3429000"/>
          <a:ext cx="7992306" cy="2345310"/>
        </p:xfrm>
        <a:graphic>
          <a:graphicData uri="http://schemas.openxmlformats.org/drawingml/2006/table">
            <a:tbl>
              <a:tblPr/>
              <a:tblGrid>
                <a:gridCol w="1916410">
                  <a:extLst>
                    <a:ext uri="{9D8B030D-6E8A-4147-A177-3AD203B41FA5}">
                      <a16:colId xmlns:a16="http://schemas.microsoft.com/office/drawing/2014/main" val="2958858639"/>
                    </a:ext>
                  </a:extLst>
                </a:gridCol>
                <a:gridCol w="757853">
                  <a:extLst>
                    <a:ext uri="{9D8B030D-6E8A-4147-A177-3AD203B41FA5}">
                      <a16:colId xmlns:a16="http://schemas.microsoft.com/office/drawing/2014/main" val="2431271504"/>
                    </a:ext>
                  </a:extLst>
                </a:gridCol>
                <a:gridCol w="757853">
                  <a:extLst>
                    <a:ext uri="{9D8B030D-6E8A-4147-A177-3AD203B41FA5}">
                      <a16:colId xmlns:a16="http://schemas.microsoft.com/office/drawing/2014/main" val="4212834122"/>
                    </a:ext>
                  </a:extLst>
                </a:gridCol>
                <a:gridCol w="757853">
                  <a:extLst>
                    <a:ext uri="{9D8B030D-6E8A-4147-A177-3AD203B41FA5}">
                      <a16:colId xmlns:a16="http://schemas.microsoft.com/office/drawing/2014/main" val="3372005046"/>
                    </a:ext>
                  </a:extLst>
                </a:gridCol>
                <a:gridCol w="862386">
                  <a:extLst>
                    <a:ext uri="{9D8B030D-6E8A-4147-A177-3AD203B41FA5}">
                      <a16:colId xmlns:a16="http://schemas.microsoft.com/office/drawing/2014/main" val="3150354861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1336470453"/>
                    </a:ext>
                  </a:extLst>
                </a:gridCol>
                <a:gridCol w="810120">
                  <a:extLst>
                    <a:ext uri="{9D8B030D-6E8A-4147-A177-3AD203B41FA5}">
                      <a16:colId xmlns:a16="http://schemas.microsoft.com/office/drawing/2014/main" val="1440510532"/>
                    </a:ext>
                  </a:extLst>
                </a:gridCol>
                <a:gridCol w="1097581">
                  <a:extLst>
                    <a:ext uri="{9D8B030D-6E8A-4147-A177-3AD203B41FA5}">
                      <a16:colId xmlns:a16="http://schemas.microsoft.com/office/drawing/2014/main" val="823382280"/>
                    </a:ext>
                  </a:extLst>
                </a:gridCol>
              </a:tblGrid>
              <a:tr h="2605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Time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Arrival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248652"/>
                  </a:ext>
                </a:extLst>
              </a:tr>
              <a:tr h="2605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Departure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Savannah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Freeport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Miami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Veracruz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Altamira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Houston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Orleans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471171"/>
                  </a:ext>
                </a:extLst>
              </a:tr>
              <a:tr h="2605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Gioia Tauro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074077"/>
                  </a:ext>
                </a:extLst>
              </a:tr>
              <a:tr h="2605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Naples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ptos" panose="020B0004020202020204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436956"/>
                  </a:ext>
                </a:extLst>
              </a:tr>
              <a:tr h="2605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Leghorn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285977"/>
                  </a:ext>
                </a:extLst>
              </a:tr>
              <a:tr h="2605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Genoa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150541"/>
                  </a:ext>
                </a:extLst>
              </a:tr>
              <a:tr h="2605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Barcelona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ptos" panose="020B000402020202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882692"/>
                  </a:ext>
                </a:extLst>
              </a:tr>
              <a:tr h="2605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Valencia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  <a:endParaRPr lang="it-IT" sz="14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85234"/>
                  </a:ext>
                </a:extLst>
              </a:tr>
              <a:tr h="26059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ptos" panose="020B0004020202020204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ptos" panose="020B0004020202020204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ptos" panose="020B00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>
                          <a:effectLst/>
                          <a:latin typeface="Aptos" panose="020B0004020202020204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668371"/>
                  </a:ext>
                </a:extLst>
              </a:tr>
            </a:tbl>
          </a:graphicData>
        </a:graphic>
      </p:graphicFrame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00003D7-E2DD-3D72-098D-4D38B9FF1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44" y="6160337"/>
            <a:ext cx="539746" cy="360000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0DD133C8-8355-EC0D-5EE0-2282F9D2D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90" y="6160337"/>
            <a:ext cx="539745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697FB1-DACD-F5ED-338A-DC8EEC271E40}"/>
              </a:ext>
            </a:extLst>
          </p:cNvPr>
          <p:cNvSpPr txBox="1"/>
          <p:nvPr/>
        </p:nvSpPr>
        <p:spPr>
          <a:xfrm>
            <a:off x="352301" y="5981081"/>
            <a:ext cx="40232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0" u="none" strike="noStrike" baseline="0">
                <a:solidFill>
                  <a:schemeClr val="accent6"/>
                </a:solidFill>
              </a:rPr>
              <a:t>Note</a:t>
            </a:r>
            <a:r>
              <a:rPr lang="en-US" sz="900" b="0" i="0" u="none" strike="noStrike" baseline="0">
                <a:solidFill>
                  <a:schemeClr val="accent6"/>
                </a:solidFill>
              </a:rPr>
              <a:t>: Transit times are indicative and subject to change, please visit msc.com</a:t>
            </a:r>
            <a:endParaRPr lang="en-GB" sz="200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B7C186-DDB3-8EC4-5E0C-7A1D71A59BFB}"/>
              </a:ext>
            </a:extLst>
          </p:cNvPr>
          <p:cNvSpPr txBox="1"/>
          <p:nvPr/>
        </p:nvSpPr>
        <p:spPr>
          <a:xfrm>
            <a:off x="6681468" y="6017281"/>
            <a:ext cx="2467211" cy="510778"/>
          </a:xfrm>
          <a:prstGeom prst="roundRect">
            <a:avLst/>
          </a:prstGeom>
          <a:solidFill>
            <a:schemeClr val="accent1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/>
              <a:t>To ensure you have the latest version of our flyers, please </a:t>
            </a:r>
            <a:r>
              <a:rPr lang="en-US" sz="1000">
                <a:hlinkClick r:id="rId5"/>
              </a:rPr>
              <a:t>register online</a:t>
            </a:r>
            <a:r>
              <a:rPr lang="en-US" sz="1000"/>
              <a:t> to get the latest updates as soon as they’re available.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75311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B911BC1-0592-2FD4-5F5F-89A5E85DC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44" y="6160337"/>
            <a:ext cx="539746" cy="36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644CD-73D5-42E2-AA2E-9587D1D3B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A00777-3529-4C7B-99E8-5BB4F00461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" y="268212"/>
            <a:ext cx="4133320" cy="388512"/>
          </a:xfrm>
        </p:spPr>
        <p:txBody>
          <a:bodyPr vert="horz" lIns="180000" tIns="0" rIns="180000" bIns="18000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 NEUSEC 2 </a:t>
            </a:r>
            <a:endParaRPr lang="en-US"/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78519D2B-D10C-AF0C-E1A0-AE168E7BDC26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2910293255"/>
              </p:ext>
            </p:extLst>
          </p:nvPr>
        </p:nvGraphicFramePr>
        <p:xfrm>
          <a:off x="4188761" y="4318018"/>
          <a:ext cx="8003225" cy="1366404"/>
        </p:xfrm>
        <a:graphic>
          <a:graphicData uri="http://schemas.openxmlformats.org/drawingml/2006/table">
            <a:tbl>
              <a:tblPr/>
              <a:tblGrid>
                <a:gridCol w="1236856">
                  <a:extLst>
                    <a:ext uri="{9D8B030D-6E8A-4147-A177-3AD203B41FA5}">
                      <a16:colId xmlns:a16="http://schemas.microsoft.com/office/drawing/2014/main" val="280546512"/>
                    </a:ext>
                  </a:extLst>
                </a:gridCol>
                <a:gridCol w="942840">
                  <a:extLst>
                    <a:ext uri="{9D8B030D-6E8A-4147-A177-3AD203B41FA5}">
                      <a16:colId xmlns:a16="http://schemas.microsoft.com/office/drawing/2014/main" val="98555054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341293495"/>
                    </a:ext>
                  </a:extLst>
                </a:gridCol>
                <a:gridCol w="800282">
                  <a:extLst>
                    <a:ext uri="{9D8B030D-6E8A-4147-A177-3AD203B41FA5}">
                      <a16:colId xmlns:a16="http://schemas.microsoft.com/office/drawing/2014/main" val="3573914842"/>
                    </a:ext>
                  </a:extLst>
                </a:gridCol>
                <a:gridCol w="914491">
                  <a:extLst>
                    <a:ext uri="{9D8B030D-6E8A-4147-A177-3AD203B41FA5}">
                      <a16:colId xmlns:a16="http://schemas.microsoft.com/office/drawing/2014/main" val="199576338"/>
                    </a:ext>
                  </a:extLst>
                </a:gridCol>
                <a:gridCol w="958944">
                  <a:extLst>
                    <a:ext uri="{9D8B030D-6E8A-4147-A177-3AD203B41FA5}">
                      <a16:colId xmlns:a16="http://schemas.microsoft.com/office/drawing/2014/main" val="1579480974"/>
                    </a:ext>
                  </a:extLst>
                </a:gridCol>
                <a:gridCol w="1060556">
                  <a:extLst>
                    <a:ext uri="{9D8B030D-6E8A-4147-A177-3AD203B41FA5}">
                      <a16:colId xmlns:a16="http://schemas.microsoft.com/office/drawing/2014/main" val="277293314"/>
                    </a:ext>
                  </a:extLst>
                </a:gridCol>
                <a:gridCol w="1060556">
                  <a:extLst>
                    <a:ext uri="{9D8B030D-6E8A-4147-A177-3AD203B41FA5}">
                      <a16:colId xmlns:a16="http://schemas.microsoft.com/office/drawing/2014/main" val="1810438412"/>
                    </a:ext>
                  </a:extLst>
                </a:gridCol>
              </a:tblGrid>
              <a:tr h="2591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Time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Arrival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577"/>
                  </a:ext>
                </a:extLst>
              </a:tr>
              <a:tr h="2190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Departure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Boston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Philadelphia</a:t>
                      </a:r>
                      <a:endParaRPr lang="en-US" dirty="0"/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York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Norfolk</a:t>
                      </a:r>
                      <a:endParaRPr 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Baltimore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Savannah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Charleston</a:t>
                      </a:r>
                    </a:p>
                  </a:txBody>
                  <a:tcPr marL="7620" marR="7620" marT="7620" marB="0" anchor="b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731096"/>
                  </a:ext>
                </a:extLst>
              </a:tr>
              <a:tr h="2221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Bremerhaven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640773"/>
                  </a:ext>
                </a:extLst>
              </a:tr>
              <a:tr h="2221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Rotterdam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3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Antwerp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221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 Havre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>
                      <a:solidFill>
                        <a:schemeClr val="tx2"/>
                      </a:solidFill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082030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1A68E8AB-0149-4DE3-A270-A8F86E9EA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NWC TO USA</a:t>
            </a:r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A12F85-DD99-43B7-B820-632EB3159E4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180000" tIns="180000" rIns="180000" bIns="180000" rtlCol="0" anchor="t">
            <a:normAutofit/>
          </a:bodyPr>
          <a:lstStyle/>
          <a:p>
            <a:pPr marL="229870" indent="-229870">
              <a:buSzPct val="80000"/>
            </a:pPr>
            <a:r>
              <a:rPr lang="en-GB" sz="1600">
                <a:cs typeface="Calibri"/>
              </a:rPr>
              <a:t>Weekly sailings </a:t>
            </a:r>
            <a:endParaRPr lang="en-US">
              <a:cs typeface="Calibri"/>
            </a:endParaRPr>
          </a:p>
          <a:p>
            <a:pPr marL="229870" indent="-229870"/>
            <a:endParaRPr lang="en-GB" sz="1600">
              <a:ea typeface="Calibri"/>
            </a:endParaRPr>
          </a:p>
          <a:p>
            <a:pPr marL="229870" indent="-229870"/>
            <a:r>
              <a:rPr lang="en-GB" sz="1600" b="0" i="0">
                <a:solidFill>
                  <a:schemeClr val="tx1"/>
                </a:solidFill>
                <a:effectLst/>
                <a:cs typeface="Calibri"/>
              </a:rPr>
              <a:t>Best connection and transit times from </a:t>
            </a:r>
            <a:r>
              <a:rPr lang="en-GB" sz="1600">
                <a:solidFill>
                  <a:schemeClr val="tx1"/>
                </a:solidFill>
                <a:cs typeface="Calibri"/>
              </a:rPr>
              <a:t>Antwerp, France</a:t>
            </a:r>
            <a:r>
              <a:rPr lang="en-GB" sz="1600" b="0" i="0">
                <a:solidFill>
                  <a:schemeClr val="tx1"/>
                </a:solidFill>
                <a:effectLst/>
                <a:cs typeface="Calibri"/>
              </a:rPr>
              <a:t> (Le Havre)</a:t>
            </a:r>
            <a:r>
              <a:rPr lang="en-GB" sz="1600">
                <a:solidFill>
                  <a:schemeClr val="tx1"/>
                </a:solidFill>
                <a:cs typeface="Calibri"/>
              </a:rPr>
              <a:t> </a:t>
            </a:r>
            <a:r>
              <a:rPr lang="en-GB" sz="1600" b="0" i="0">
                <a:solidFill>
                  <a:schemeClr val="tx1"/>
                </a:solidFill>
                <a:effectLst/>
                <a:cs typeface="Calibri"/>
              </a:rPr>
              <a:t> to</a:t>
            </a:r>
            <a:r>
              <a:rPr lang="en-GB" sz="1600">
                <a:solidFill>
                  <a:schemeClr val="tx1"/>
                </a:solidFill>
                <a:cs typeface="Calibri"/>
              </a:rPr>
              <a:t> USA East Coast</a:t>
            </a:r>
            <a:endParaRPr lang="en-US" sz="1600">
              <a:solidFill>
                <a:schemeClr val="tx1"/>
              </a:solidFill>
              <a:ea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82A57-8613-4F55-BD1D-CDB226039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6B344-AE00-F7F0-8E9D-0BE8BB9C828B}"/>
              </a:ext>
            </a:extLst>
          </p:cNvPr>
          <p:cNvSpPr txBox="1"/>
          <p:nvPr/>
        </p:nvSpPr>
        <p:spPr>
          <a:xfrm>
            <a:off x="352301" y="5981081"/>
            <a:ext cx="40232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0" u="none" strike="noStrike" baseline="0">
                <a:solidFill>
                  <a:schemeClr val="accent6"/>
                </a:solidFill>
              </a:rPr>
              <a:t>Note</a:t>
            </a:r>
            <a:r>
              <a:rPr lang="en-US" sz="900" b="0" i="0" u="none" strike="noStrike" baseline="0">
                <a:solidFill>
                  <a:schemeClr val="accent6"/>
                </a:solidFill>
              </a:rPr>
              <a:t>: Transit times are indicative and subject to change, please visit msc.com</a:t>
            </a:r>
            <a:endParaRPr lang="en-GB" sz="200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F8458E-E568-8B01-DADE-FEFE62FE8751}"/>
              </a:ext>
            </a:extLst>
          </p:cNvPr>
          <p:cNvSpPr txBox="1"/>
          <p:nvPr/>
        </p:nvSpPr>
        <p:spPr>
          <a:xfrm>
            <a:off x="6681468" y="6017281"/>
            <a:ext cx="2467211" cy="510778"/>
          </a:xfrm>
          <a:prstGeom prst="roundRect">
            <a:avLst/>
          </a:prstGeom>
          <a:solidFill>
            <a:schemeClr val="accent1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/>
              <a:t>To ensure you have the latest version of our flyers, please </a:t>
            </a:r>
            <a:r>
              <a:rPr lang="en-US" sz="1000">
                <a:hlinkClick r:id="rId3"/>
              </a:rPr>
              <a:t>register online</a:t>
            </a:r>
            <a:r>
              <a:rPr lang="en-US" sz="1000"/>
              <a:t> to get the latest updates as soon as they’re available.</a:t>
            </a:r>
            <a:endParaRPr lang="en-GB" sz="1000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80EF078D-EDED-EA6F-429B-E91343685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1" b="7741"/>
          <a:stretch/>
        </p:blipFill>
        <p:spPr>
          <a:xfrm>
            <a:off x="4202013" y="182289"/>
            <a:ext cx="7977566" cy="37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5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708D1-284E-4B73-8C32-08EEF1EB6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dirty="0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61565-9D95-43CD-9932-4028EC7B7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822070-3F0E-EADA-7197-2B4FEA4ED0D2}"/>
              </a:ext>
            </a:extLst>
          </p:cNvPr>
          <p:cNvSpPr txBox="1"/>
          <p:nvPr/>
        </p:nvSpPr>
        <p:spPr>
          <a:xfrm>
            <a:off x="352301" y="5934900"/>
            <a:ext cx="4023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0" u="none" strike="noStrike" baseline="0">
                <a:solidFill>
                  <a:schemeClr val="accent6"/>
                </a:solidFill>
              </a:rPr>
              <a:t>Note</a:t>
            </a:r>
            <a:r>
              <a:rPr lang="en-US" sz="900" b="0" i="0" u="none" strike="noStrike" baseline="0">
                <a:solidFill>
                  <a:schemeClr val="accent6"/>
                </a:solidFill>
              </a:rPr>
              <a:t>: Transit times are indicative and subject to change, please visit msc.com</a:t>
            </a:r>
          </a:p>
          <a:p>
            <a:r>
              <a:rPr lang="en-US" sz="900">
                <a:solidFill>
                  <a:schemeClr val="accent6"/>
                </a:solidFill>
              </a:rPr>
              <a:t>For additional transit times, please contact the local MSC office.</a:t>
            </a:r>
            <a:endParaRPr lang="en-GB" sz="2000">
              <a:solidFill>
                <a:schemeClr val="accent6"/>
              </a:solidFill>
            </a:endParaRPr>
          </a:p>
        </p:txBody>
      </p:sp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C9F483BE-222D-C97E-C37F-A043E76D7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44" y="6160337"/>
            <a:ext cx="539746" cy="360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406B8DE-2113-0FFB-002D-665E56A334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3543" y="2349631"/>
            <a:ext cx="3865057" cy="3438220"/>
          </a:xfrm>
        </p:spPr>
        <p:txBody>
          <a:bodyPr vert="horz" lIns="180000" tIns="180000" rIns="180000" bIns="180000" rtlCol="0" anchor="t">
            <a:noAutofit/>
          </a:bodyPr>
          <a:lstStyle/>
          <a:p>
            <a:pPr marL="229870" indent="-229870"/>
            <a:r>
              <a:rPr lang="en-GB" sz="1600">
                <a:ea typeface="Calibri"/>
                <a:cs typeface="Calibri"/>
              </a:rPr>
              <a:t>Weekly sailings</a:t>
            </a:r>
            <a:endParaRPr lang="en-US" sz="1600">
              <a:ea typeface="Calibri"/>
              <a:cs typeface="Calibri"/>
            </a:endParaRPr>
          </a:p>
          <a:p>
            <a:pPr marL="229870" indent="-229870"/>
            <a:endParaRPr lang="en-GB" sz="1600">
              <a:ea typeface="Calibri"/>
            </a:endParaRPr>
          </a:p>
          <a:p>
            <a:pPr marL="229870" indent="-229870"/>
            <a:r>
              <a:rPr lang="en-US" sz="1600" b="1">
                <a:ea typeface="Calibri"/>
                <a:cs typeface="Calibri"/>
              </a:rPr>
              <a:t>Exclusive Charleston</a:t>
            </a:r>
            <a:r>
              <a:rPr lang="en-US" sz="1600" b="1" dirty="0">
                <a:ea typeface="Calibri"/>
                <a:cs typeface="Calibri"/>
              </a:rPr>
              <a:t> and Norfolk</a:t>
            </a:r>
            <a:r>
              <a:rPr lang="en-US" sz="1600" b="1">
                <a:ea typeface="Calibri"/>
                <a:cs typeface="Calibri"/>
              </a:rPr>
              <a:t> </a:t>
            </a:r>
            <a:r>
              <a:rPr lang="en-US" sz="1600">
                <a:solidFill>
                  <a:schemeClr val="tx1"/>
                </a:solidFill>
                <a:ea typeface="Calibri"/>
                <a:cs typeface="Calibri"/>
              </a:rPr>
              <a:t>service from </a:t>
            </a:r>
            <a:r>
              <a:rPr lang="en-US" sz="1600" dirty="0">
                <a:solidFill>
                  <a:schemeClr val="tx1"/>
                </a:solidFill>
                <a:ea typeface="Calibri"/>
                <a:cs typeface="Calibri"/>
              </a:rPr>
              <a:t>Bremerhaven</a:t>
            </a:r>
            <a:r>
              <a:rPr lang="en-US" sz="1600">
                <a:solidFill>
                  <a:schemeClr val="tx1"/>
                </a:solidFill>
                <a:ea typeface="Calibri"/>
                <a:cs typeface="Calibri"/>
              </a:rPr>
              <a:t> and Baltic</a:t>
            </a:r>
          </a:p>
          <a:p>
            <a:pPr marL="229870" indent="-229870"/>
            <a:endParaRPr lang="en-GB" sz="16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57221FF-684A-E147-CA57-EF8E785D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4944"/>
            <a:ext cx="4138120" cy="628597"/>
          </a:xfrm>
        </p:spPr>
        <p:txBody>
          <a:bodyPr>
            <a:normAutofit/>
          </a:bodyPr>
          <a:lstStyle/>
          <a:p>
            <a:r>
              <a:rPr lang="es-ES" sz="1800">
                <a:latin typeface="Arial Black"/>
              </a:rPr>
              <a:t>ECUADOR - NWC - USA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4BEADF4-6914-6387-1B45-736A01FA0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674" y="263268"/>
            <a:ext cx="4007491" cy="388512"/>
          </a:xfrm>
        </p:spPr>
        <p:txBody>
          <a:bodyPr>
            <a:noAutofit/>
          </a:bodyPr>
          <a:lstStyle/>
          <a:p>
            <a:r>
              <a:rPr lang="fr-CH">
                <a:latin typeface="Arial"/>
                <a:cs typeface="Arial"/>
              </a:rPr>
              <a:t>NORTH EUROPE</a:t>
            </a:r>
            <a:r>
              <a:rPr lang="fr-CH" sz="2000">
                <a:latin typeface="Arial"/>
                <a:cs typeface="Arial"/>
              </a:rPr>
              <a:t> to USA </a:t>
            </a:r>
          </a:p>
          <a:p>
            <a:r>
              <a:rPr lang="fr-CH">
                <a:latin typeface="Arial"/>
                <a:cs typeface="Arial"/>
              </a:rPr>
              <a:t>AND ECUADOR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1A2D41-828F-E1CC-52EB-70D6F80673AA}"/>
              </a:ext>
            </a:extLst>
          </p:cNvPr>
          <p:cNvSpPr txBox="1"/>
          <p:nvPr/>
        </p:nvSpPr>
        <p:spPr>
          <a:xfrm>
            <a:off x="6681468" y="6017281"/>
            <a:ext cx="2467211" cy="510778"/>
          </a:xfrm>
          <a:prstGeom prst="roundRect">
            <a:avLst/>
          </a:prstGeom>
          <a:solidFill>
            <a:schemeClr val="accent1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/>
              <a:t>To ensure you have the latest version of our flyers, please </a:t>
            </a:r>
            <a:r>
              <a:rPr lang="en-US" sz="1000">
                <a:hlinkClick r:id="rId4"/>
              </a:rPr>
              <a:t>register online</a:t>
            </a:r>
            <a:r>
              <a:rPr lang="en-US" sz="1000"/>
              <a:t> to get the latest updates as soon as they’re available.</a:t>
            </a:r>
            <a:endParaRPr lang="en-GB" sz="100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6DACAAA-9E32-1F30-BC83-808726D69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554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F9071AF-084F-985B-9892-AFF3C8FDB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554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D081024-892A-F169-DAB2-BB1F7C529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579046"/>
              </p:ext>
            </p:extLst>
          </p:nvPr>
        </p:nvGraphicFramePr>
        <p:xfrm>
          <a:off x="4202013" y="4417879"/>
          <a:ext cx="7950117" cy="11457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2527">
                  <a:extLst>
                    <a:ext uri="{9D8B030D-6E8A-4147-A177-3AD203B41FA5}">
                      <a16:colId xmlns:a16="http://schemas.microsoft.com/office/drawing/2014/main" val="2408658813"/>
                    </a:ext>
                  </a:extLst>
                </a:gridCol>
                <a:gridCol w="2042530">
                  <a:extLst>
                    <a:ext uri="{9D8B030D-6E8A-4147-A177-3AD203B41FA5}">
                      <a16:colId xmlns:a16="http://schemas.microsoft.com/office/drawing/2014/main" val="3231116043"/>
                    </a:ext>
                  </a:extLst>
                </a:gridCol>
                <a:gridCol w="2042530">
                  <a:extLst>
                    <a:ext uri="{9D8B030D-6E8A-4147-A177-3AD203B41FA5}">
                      <a16:colId xmlns:a16="http://schemas.microsoft.com/office/drawing/2014/main" val="4208672152"/>
                    </a:ext>
                  </a:extLst>
                </a:gridCol>
                <a:gridCol w="2042530">
                  <a:extLst>
                    <a:ext uri="{9D8B030D-6E8A-4147-A177-3AD203B41FA5}">
                      <a16:colId xmlns:a16="http://schemas.microsoft.com/office/drawing/2014/main" val="4281368247"/>
                    </a:ext>
                  </a:extLst>
                </a:gridCol>
              </a:tblGrid>
              <a:tr h="20109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Transit Time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484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Arrival</a:t>
                      </a:r>
                      <a:endParaRPr lang="en-US" sz="1400" dirty="0"/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2"/>
                      </a:solidFill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294416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dirty="0">
                          <a:effectLst/>
                          <a:latin typeface="Calibri"/>
                        </a:rPr>
                        <a:t>Departure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48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Charleston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Norfolk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Freeport</a:t>
                      </a:r>
                      <a:endParaRPr lang="en-US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22752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1400" b="1" i="0" u="none" strike="noStrike" kern="1200" noProof="0" dirty="0">
                          <a:solidFill>
                            <a:schemeClr val="dk1"/>
                          </a:solidFill>
                          <a:effectLst/>
                        </a:rPr>
                        <a:t>St Petersburg </a:t>
                      </a:r>
                      <a:endParaRPr lang="en-US" sz="1400" b="1" kern="1200" dirty="0" err="1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401991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marL="0" lvl="0" algn="ctr" defTabSz="1125444">
                        <a:lnSpc>
                          <a:spcPct val="150000"/>
                        </a:lnSpc>
                        <a:buNone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Bremerhaven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920663"/>
                  </a:ext>
                </a:extLst>
              </a:tr>
            </a:tbl>
          </a:graphicData>
        </a:graphic>
      </p:graphicFrame>
      <p:pic>
        <p:nvPicPr>
          <p:cNvPr id="29" name="Picture 11">
            <a:extLst>
              <a:ext uri="{FF2B5EF4-FFF2-40B4-BE49-F238E27FC236}">
                <a16:creationId xmlns:a16="http://schemas.microsoft.com/office/drawing/2014/main" id="{A14FF8A5-874B-5721-1D26-E0E83F33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" b="2529"/>
          <a:stretch/>
        </p:blipFill>
        <p:spPr>
          <a:xfrm>
            <a:off x="4202013" y="0"/>
            <a:ext cx="7977566" cy="426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0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1F2E7-E8C7-4A26-863B-91D16F5F6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D77248-F92F-47C9-97FD-9CF7B39594F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BEBD35-C8D2-4664-B709-FF7BF294B3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" y="311141"/>
            <a:ext cx="4133320" cy="388512"/>
          </a:xfrm>
        </p:spPr>
        <p:txBody>
          <a:bodyPr vert="horz" lIns="180000" tIns="0" rIns="180000" bIns="18000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Mexico Gulf express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1455457-E7EB-4839-AFD3-23D983D6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NWC TO USA </a:t>
            </a:r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8041A1-2D01-4FA6-869F-FC9B6F64A24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180000" tIns="180000" rIns="180000" bIns="180000" rtlCol="0" anchor="t">
            <a:normAutofit fontScale="92500" lnSpcReduction="20000"/>
          </a:bodyPr>
          <a:lstStyle/>
          <a:p>
            <a:pPr marL="229870" indent="-229870">
              <a:buSzPct val="80000"/>
            </a:pPr>
            <a:r>
              <a:rPr lang="en-GB" sz="1600">
                <a:cs typeface="Calibri"/>
              </a:rPr>
              <a:t>Weekly sailings </a:t>
            </a:r>
            <a:endParaRPr lang="en-US">
              <a:cs typeface="Calibri"/>
            </a:endParaRPr>
          </a:p>
          <a:p>
            <a:pPr marL="229870" indent="-229870">
              <a:buSzPct val="80000"/>
            </a:pPr>
            <a:endParaRPr lang="en-GB" sz="1600">
              <a:ea typeface="Calibri"/>
            </a:endParaRPr>
          </a:p>
          <a:p>
            <a:pPr marL="229870" indent="-229870">
              <a:buSzPct val="80000"/>
            </a:pPr>
            <a:r>
              <a:rPr lang="en-GB" sz="1600">
                <a:cs typeface="Calibri"/>
              </a:rPr>
              <a:t>Most competitive transit times from NWC to Mexico and Houston with extensive Gulf coverage</a:t>
            </a:r>
            <a:endParaRPr lang="en-GB" sz="1600">
              <a:ea typeface="Calibri"/>
              <a:cs typeface="Calibri"/>
            </a:endParaRPr>
          </a:p>
          <a:p>
            <a:pPr marL="229870" indent="-229870">
              <a:buSzPct val="80000"/>
            </a:pPr>
            <a:endParaRPr lang="en-GB" sz="1600">
              <a:cs typeface="Calibri"/>
            </a:endParaRPr>
          </a:p>
          <a:p>
            <a:pPr marL="229870" indent="-229870"/>
            <a:r>
              <a:rPr lang="en-GB" sz="1600">
                <a:cs typeface="Calibri"/>
              </a:rPr>
              <a:t>Extensive coverage of the USA Gulf ports</a:t>
            </a:r>
            <a:endParaRPr lang="en-US" sz="1600">
              <a:cs typeface="Calibri"/>
            </a:endParaRPr>
          </a:p>
          <a:p>
            <a:pPr marL="229870" indent="-229870"/>
            <a:endParaRPr lang="en-GB" sz="1600">
              <a:cs typeface="Calibri"/>
            </a:endParaRPr>
          </a:p>
          <a:p>
            <a:pPr marL="229870" indent="-229870"/>
            <a:r>
              <a:rPr lang="en-GB" sz="1600">
                <a:cs typeface="Calibri"/>
              </a:rPr>
              <a:t>Weekly connection to Jacksonville &amp; Port Everglades in transhipment via Freeport</a:t>
            </a:r>
            <a:endParaRPr lang="en-GB" sz="1600">
              <a:ea typeface="Calibri"/>
              <a:cs typeface="Calibri"/>
            </a:endParaRPr>
          </a:p>
          <a:p>
            <a:pPr marL="229870" indent="-229870">
              <a:buSzPct val="80000"/>
            </a:pPr>
            <a:endParaRPr lang="en-GB" sz="1600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E4DE7-8338-430A-A934-1896A6391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Copyright MSC Mediterranean Shipping Company SA </a:t>
            </a:r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B0365899-6CBD-04FC-A2F1-C9C9AAAEB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541" y="6163301"/>
            <a:ext cx="539745" cy="360000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EF4CAAA0-2306-AAEB-C5CE-E444956A7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90" y="6162739"/>
            <a:ext cx="539746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3D1066-5931-8B00-01C0-709952CB7E55}"/>
              </a:ext>
            </a:extLst>
          </p:cNvPr>
          <p:cNvSpPr txBox="1"/>
          <p:nvPr/>
        </p:nvSpPr>
        <p:spPr>
          <a:xfrm>
            <a:off x="352301" y="5981081"/>
            <a:ext cx="40232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0" u="none" strike="noStrike" baseline="0">
                <a:solidFill>
                  <a:schemeClr val="accent6"/>
                </a:solidFill>
              </a:rPr>
              <a:t>Note</a:t>
            </a:r>
            <a:r>
              <a:rPr lang="en-US" sz="900" b="0" i="0" u="none" strike="noStrike" baseline="0">
                <a:solidFill>
                  <a:schemeClr val="accent6"/>
                </a:solidFill>
              </a:rPr>
              <a:t>: Transit times are indicative and subject to change, please visit msc.com</a:t>
            </a:r>
            <a:endParaRPr lang="en-GB" sz="2000">
              <a:solidFill>
                <a:schemeClr val="accent6"/>
              </a:solidFill>
            </a:endParaRPr>
          </a:p>
        </p:txBody>
      </p:sp>
      <p:graphicFrame>
        <p:nvGraphicFramePr>
          <p:cNvPr id="19" name="Table Placeholder 12">
            <a:extLst>
              <a:ext uri="{FF2B5EF4-FFF2-40B4-BE49-F238E27FC236}">
                <a16:creationId xmlns:a16="http://schemas.microsoft.com/office/drawing/2014/main" id="{44558395-4F35-B8A4-0E25-F751A833BF3F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2009434994"/>
              </p:ext>
            </p:extLst>
          </p:nvPr>
        </p:nvGraphicFramePr>
        <p:xfrm>
          <a:off x="4202013" y="4123452"/>
          <a:ext cx="7981870" cy="1325880"/>
        </p:xfrm>
        <a:graphic>
          <a:graphicData uri="http://schemas.openxmlformats.org/drawingml/2006/table">
            <a:tbl>
              <a:tblPr/>
              <a:tblGrid>
                <a:gridCol w="1859103">
                  <a:extLst>
                    <a:ext uri="{9D8B030D-6E8A-4147-A177-3AD203B41FA5}">
                      <a16:colId xmlns:a16="http://schemas.microsoft.com/office/drawing/2014/main" val="4099986618"/>
                    </a:ext>
                  </a:extLst>
                </a:gridCol>
                <a:gridCol w="865850">
                  <a:extLst>
                    <a:ext uri="{9D8B030D-6E8A-4147-A177-3AD203B41FA5}">
                      <a16:colId xmlns:a16="http://schemas.microsoft.com/office/drawing/2014/main" val="2904486869"/>
                    </a:ext>
                  </a:extLst>
                </a:gridCol>
                <a:gridCol w="973908">
                  <a:extLst>
                    <a:ext uri="{9D8B030D-6E8A-4147-A177-3AD203B41FA5}">
                      <a16:colId xmlns:a16="http://schemas.microsoft.com/office/drawing/2014/main" val="726575488"/>
                    </a:ext>
                  </a:extLst>
                </a:gridCol>
                <a:gridCol w="1001382">
                  <a:extLst>
                    <a:ext uri="{9D8B030D-6E8A-4147-A177-3AD203B41FA5}">
                      <a16:colId xmlns:a16="http://schemas.microsoft.com/office/drawing/2014/main" val="3779614983"/>
                    </a:ext>
                  </a:extLst>
                </a:gridCol>
                <a:gridCol w="1152109">
                  <a:extLst>
                    <a:ext uri="{9D8B030D-6E8A-4147-A177-3AD203B41FA5}">
                      <a16:colId xmlns:a16="http://schemas.microsoft.com/office/drawing/2014/main" val="2970775760"/>
                    </a:ext>
                  </a:extLst>
                </a:gridCol>
                <a:gridCol w="1064759">
                  <a:extLst>
                    <a:ext uri="{9D8B030D-6E8A-4147-A177-3AD203B41FA5}">
                      <a16:colId xmlns:a16="http://schemas.microsoft.com/office/drawing/2014/main" val="2379224975"/>
                    </a:ext>
                  </a:extLst>
                </a:gridCol>
                <a:gridCol w="1064759">
                  <a:extLst>
                    <a:ext uri="{9D8B030D-6E8A-4147-A177-3AD203B41FA5}">
                      <a16:colId xmlns:a16="http://schemas.microsoft.com/office/drawing/2014/main" val="2071085372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Time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Arrival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4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4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93144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Departure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Freeport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Veracruz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Altamira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Houston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Orleans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749078"/>
                  </a:ext>
                </a:extLst>
              </a:tr>
              <a:tr h="19811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Felixstowe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chemeClr val="tx2"/>
                      </a:solidFill>
                    </a:lnL>
                    <a:lnR w="12700">
                      <a:solidFill>
                        <a:schemeClr val="tx2"/>
                      </a:solidFill>
                    </a:lnR>
                    <a:lnT w="12700">
                      <a:solidFill>
                        <a:schemeClr val="tx2"/>
                      </a:solidFill>
                    </a:lnT>
                    <a:lnB w="12700">
                      <a:solidFill>
                        <a:schemeClr val="tx2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47954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Antwerp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11505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Rotterdam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87082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Bremerhaven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35695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7F4094A-CDA5-3276-8637-8F780C7CA089}"/>
              </a:ext>
            </a:extLst>
          </p:cNvPr>
          <p:cNvSpPr txBox="1"/>
          <p:nvPr/>
        </p:nvSpPr>
        <p:spPr>
          <a:xfrm>
            <a:off x="6681468" y="6017281"/>
            <a:ext cx="2467211" cy="510778"/>
          </a:xfrm>
          <a:prstGeom prst="roundRect">
            <a:avLst/>
          </a:prstGeom>
          <a:solidFill>
            <a:schemeClr val="accent1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/>
              <a:t>To ensure you have the latest version of our flyers, please </a:t>
            </a:r>
            <a:r>
              <a:rPr lang="en-US" sz="1000">
                <a:hlinkClick r:id="rId4"/>
              </a:rPr>
              <a:t>register online</a:t>
            </a:r>
            <a:r>
              <a:rPr lang="en-US" sz="1000"/>
              <a:t> to get the latest updates as soon as they’re available.</a:t>
            </a:r>
            <a:endParaRPr lang="en-GB" sz="100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536CE0DB-AAA6-93DD-F74C-201A6D0EB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1" b="7741"/>
          <a:stretch/>
        </p:blipFill>
        <p:spPr>
          <a:xfrm>
            <a:off x="4202013" y="182289"/>
            <a:ext cx="7977566" cy="37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2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AD306B-A5FA-BA43-7E49-43D4E102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KEEP UP WITH OUR TRANSATLANTIC SERVICEs UPDATES</a:t>
            </a:r>
            <a:endParaRPr lang="en-GB">
              <a:solidFill>
                <a:schemeClr val="accent1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99C4DD4-A653-4BE9-9F1A-08EF3D3D8A26}"/>
              </a:ext>
            </a:extLst>
          </p:cNvPr>
          <p:cNvSpPr txBox="1"/>
          <p:nvPr/>
        </p:nvSpPr>
        <p:spPr>
          <a:xfrm>
            <a:off x="703512" y="6009852"/>
            <a:ext cx="10803118" cy="646986"/>
          </a:xfrm>
          <a:prstGeom prst="round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ensure you have the latest version of our flyers, please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register online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get the latest updates as soon as they’re available:</a:t>
            </a:r>
          </a:p>
          <a:p>
            <a:pPr algn="ctr"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 – USA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 – CANADA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 – MEXICO</a:t>
            </a:r>
            <a:r>
              <a:rPr lang="en-US" sz="1600">
                <a:solidFill>
                  <a:prstClr val="black"/>
                </a:solidFill>
                <a:latin typeface="Calibri"/>
              </a:rPr>
              <a:t> 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78731"/>
      </p:ext>
    </p:extLst>
  </p:cSld>
  <p:clrMapOvr>
    <a:masterClrMapping/>
  </p:clrMapOvr>
</p:sld>
</file>

<file path=ppt/theme/theme1.xml><?xml version="1.0" encoding="utf-8"?>
<a:theme xmlns:a="http://schemas.openxmlformats.org/drawingml/2006/main" name="msc_2022">
  <a:themeElements>
    <a:clrScheme name="MSC 2021">
      <a:dk1>
        <a:sysClr val="windowText" lastClr="000000"/>
      </a:dk1>
      <a:lt1>
        <a:srgbClr val="FFFFFF"/>
      </a:lt1>
      <a:dk2>
        <a:srgbClr val="8B8178"/>
      </a:dk2>
      <a:lt2>
        <a:srgbClr val="FFFFFF"/>
      </a:lt2>
      <a:accent1>
        <a:srgbClr val="EED484"/>
      </a:accent1>
      <a:accent2>
        <a:srgbClr val="1B365D"/>
      </a:accent2>
      <a:accent3>
        <a:srgbClr val="135193"/>
      </a:accent3>
      <a:accent4>
        <a:srgbClr val="8E9FBC"/>
      </a:accent4>
      <a:accent5>
        <a:srgbClr val="325854"/>
      </a:accent5>
      <a:accent6>
        <a:srgbClr val="A6192E"/>
      </a:accent6>
      <a:hlink>
        <a:srgbClr val="ACA39A"/>
      </a:hlink>
      <a:folHlink>
        <a:srgbClr val="BFBFBF"/>
      </a:folHlink>
    </a:clrScheme>
    <a:fontScheme name="MSC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F5B86610-87A1-4F04-A5F2-D852DE61DEB2}" vid="{52166D2B-678E-4182-86A6-78B4FF00D60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2dcaac-c12d-430b-bca0-031c69f6fc6a">
      <Terms xmlns="http://schemas.microsoft.com/office/infopath/2007/PartnerControls"/>
    </lcf76f155ced4ddcb4097134ff3c332f>
    <TaxCatchAll xmlns="c8787d6f-f40c-42ad-8c64-652cc9960f69" xsi:nil="true"/>
    <SharedWithUsers xmlns="c8787d6f-f40c-42ad-8c64-652cc9960f69">
      <UserInfo>
        <DisplayName>Ljiljana Lukic (MSC Serbia)</DisplayName>
        <AccountId>213</AccountId>
        <AccountType/>
      </UserInfo>
      <UserInfo>
        <DisplayName>Agustin Hernandez (MSC Geneva)</DisplayName>
        <AccountId>130</AccountId>
        <AccountType/>
      </UserInfo>
      <UserInfo>
        <DisplayName>Olympia Gkiafi (MSC Geneva)</DisplayName>
        <AccountId>20</AccountId>
        <AccountType/>
      </UserInfo>
      <UserInfo>
        <DisplayName>Fiorella Saccomanno (MSC Geneva)</DisplayName>
        <AccountId>18</AccountId>
        <AccountType/>
      </UserInfo>
      <UserInfo>
        <DisplayName>Stamelina Todorova (MSC Geneva)</DisplayName>
        <AccountId>214</AccountId>
        <AccountType/>
      </UserInfo>
      <UserInfo>
        <DisplayName>Elisa Albasi (MSC Geneva)</DisplayName>
        <AccountId>215</AccountId>
        <AccountType/>
      </UserInfo>
      <UserInfo>
        <DisplayName>Lucio Vaccaro (MSC Geneva)</DisplayName>
        <AccountId>180</AccountId>
        <AccountType/>
      </UserInfo>
      <UserInfo>
        <DisplayName>Vincenzo Forgione (MSC Geneva)</DisplayName>
        <AccountId>216</AccountId>
        <AccountType/>
      </UserInfo>
      <UserInfo>
        <DisplayName>Maria Martinez (MSC Geneva)</DisplayName>
        <AccountId>21</AccountId>
        <AccountType/>
      </UserInfo>
      <UserInfo>
        <DisplayName>Katia Cipelli (MSC Geneva)</DisplayName>
        <AccountId>9</AccountId>
        <AccountType/>
      </UserInfo>
      <UserInfo>
        <DisplayName>Maude Calame (MSC Geneva)</DisplayName>
        <AccountId>129</AccountId>
        <AccountType/>
      </UserInfo>
      <UserInfo>
        <DisplayName>Santino Ciacchella (MSC Geneva)</DisplayName>
        <AccountId>183</AccountId>
        <AccountType/>
      </UserInfo>
      <UserInfo>
        <DisplayName>Manlio Linaldeddu (MSC Geneva)</DisplayName>
        <AccountId>17</AccountId>
        <AccountType/>
      </UserInfo>
      <UserInfo>
        <DisplayName>Nicholas Fiore (MSC USA)</DisplayName>
        <AccountId>111</AccountId>
        <AccountType/>
      </UserInfo>
      <UserInfo>
        <DisplayName>Francesca Mercaldo (MSC USA)</DisplayName>
        <AccountId>230</AccountId>
        <AccountType/>
      </UserInfo>
      <UserInfo>
        <DisplayName>Francesco Cacchioli (MSC USA)</DisplayName>
        <AccountId>232</AccountId>
        <AccountType/>
      </UserInfo>
      <UserInfo>
        <DisplayName>Arianna Lupi (MSC USA)</DisplayName>
        <AccountId>233</AccountId>
        <AccountType/>
      </UserInfo>
      <UserInfo>
        <DisplayName>Loeiza Viau (MSC Geneva)</DisplayName>
        <AccountId>15</AccountId>
        <AccountType/>
      </UserInfo>
      <UserInfo>
        <DisplayName>Natalia Montone (MSC Geneva)</DisplayName>
        <AccountId>19</AccountId>
        <AccountType/>
      </UserInfo>
      <UserInfo>
        <DisplayName>Maria Paula Recalde (MSC Geneva)</DisplayName>
        <AccountId>12</AccountId>
        <AccountType/>
      </UserInfo>
      <UserInfo>
        <DisplayName>Sergio Belli (MSC USA)</DisplayName>
        <AccountId>291</AccountId>
        <AccountType/>
      </UserInfo>
      <UserInfo>
        <DisplayName>Alessia Martinelli (MSC USA)</DisplayName>
        <AccountId>292</AccountId>
        <AccountType/>
      </UserInfo>
      <UserInfo>
        <DisplayName>Jacob Campbell (MSC USA)</DisplayName>
        <AccountId>293</AccountId>
        <AccountType/>
      </UserInfo>
      <UserInfo>
        <DisplayName>Bruno Jaguande (MSC USA)</DisplayName>
        <AccountId>294</AccountId>
        <AccountType/>
      </UserInfo>
      <UserInfo>
        <DisplayName>Taylor Dunphy (MSC USA)</DisplayName>
        <AccountId>295</AccountId>
        <AccountType/>
      </UserInfo>
      <UserInfo>
        <DisplayName>Linda Kelly (MSC USA)</DisplayName>
        <AccountId>296</AccountId>
        <AccountType/>
      </UserInfo>
      <UserInfo>
        <DisplayName>Andrew Sinclair (MSC USA)</DisplayName>
        <AccountId>297</AccountId>
        <AccountType/>
      </UserInfo>
      <UserInfo>
        <DisplayName>Maida Holmes (MSC USA)</DisplayName>
        <AccountId>298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DBB06B2CC71234B9C1BEA52ADBB8826" ma:contentTypeVersion="14" ma:contentTypeDescription="Creare un nuovo documento." ma:contentTypeScope="" ma:versionID="d4ace550855cf5c9b90d186551d40bb6">
  <xsd:schema xmlns:xsd="http://www.w3.org/2001/XMLSchema" xmlns:xs="http://www.w3.org/2001/XMLSchema" xmlns:p="http://schemas.microsoft.com/office/2006/metadata/properties" xmlns:ns2="062dcaac-c12d-430b-bca0-031c69f6fc6a" xmlns:ns3="c8787d6f-f40c-42ad-8c64-652cc9960f69" targetNamespace="http://schemas.microsoft.com/office/2006/metadata/properties" ma:root="true" ma:fieldsID="4f32eef9713b7901320bf37c583a5dbe" ns2:_="" ns3:_="">
    <xsd:import namespace="062dcaac-c12d-430b-bca0-031c69f6fc6a"/>
    <xsd:import namespace="c8787d6f-f40c-42ad-8c64-652cc9960f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dcaac-c12d-430b-bca0-031c69f6fc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48ded909-303a-4d8e-b841-df2fc8e5e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87d6f-f40c-42ad-8c64-652cc9960f6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ca310a6-11d4-43a3-9046-d29b725f481f}" ma:internalName="TaxCatchAll" ma:showField="CatchAllData" ma:web="c8787d6f-f40c-42ad-8c64-652cc9960f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D2C927-5A81-4FA4-B665-F19D810C980C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c8787d6f-f40c-42ad-8c64-652cc9960f69"/>
    <ds:schemaRef ds:uri="062dcaac-c12d-430b-bca0-031c69f6fc6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D594365-09A9-40CB-A76B-EFE7B7F775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4D1B5B-3F49-41D3-A008-748EFBAED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2dcaac-c12d-430b-bca0-031c69f6fc6a"/>
    <ds:schemaRef ds:uri="c8787d6f-f40c-42ad-8c64-652cc9960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c24caf1-31f7-40c1-bde0-ca915f0156e3}" enabled="1" method="Standard" siteId="{088e9b00-ffd0-458e-bfa1-acf4c596d3c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MSC_new theme</Template>
  <TotalTime>0</TotalTime>
  <Words>958</Words>
  <Application>Microsoft Office PowerPoint</Application>
  <PresentationFormat>Widescreen</PresentationFormat>
  <Paragraphs>403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msc_2022</vt:lpstr>
      <vt:lpstr>Transatlantic services EUROPE-USA</vt:lpstr>
      <vt:lpstr>TÜRKIYE/WMED  to USA east coast</vt:lpstr>
      <vt:lpstr>West med to north america pacific</vt:lpstr>
      <vt:lpstr>PowerPoint Presentation</vt:lpstr>
      <vt:lpstr>West Med  to usa south &amp; gulf</vt:lpstr>
      <vt:lpstr>NWC TO USA</vt:lpstr>
      <vt:lpstr>ECUADOR - NWC - USA</vt:lpstr>
      <vt:lpstr>NWC TO USA </vt:lpstr>
      <vt:lpstr>KEEP UP WITH OUR TRANSATLANTIC SERVICEs UPDATES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 PowerPoint Template</dc:title>
  <dc:creator>Lucia Monti (MSC Geneva)</dc:creator>
  <cp:lastModifiedBy>Chiara Capelli</cp:lastModifiedBy>
  <cp:revision>2</cp:revision>
  <cp:lastPrinted>2024-11-01T08:02:39Z</cp:lastPrinted>
  <dcterms:created xsi:type="dcterms:W3CDTF">2021-07-27T14:28:49Z</dcterms:created>
  <dcterms:modified xsi:type="dcterms:W3CDTF">2026-02-11T08:51:57Z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0x0101008DBB06B2CC71234B9C1BEA52ADBB8826</vt:lpwstr>
  </property>
  <property fmtid="{D5CDD505-2E9C-101B-9397-08002B2CF9AE}" pid="3" name="_dlc_DocIdItemGuid">
    <vt:lpwstr>460c2dae-b9ae-4d35-a8ac-54be6a3511f6</vt:lpwstr>
  </property>
  <property fmtid="{D5CDD505-2E9C-101B-9397-08002B2CF9AE}" pid="4" name="SPSKArea">
    <vt:lpwstr>9;#Marketing ＆ Communications|74a8a0d9-0b36-4277-b852-b5c0be2ed4c1</vt:lpwstr>
  </property>
  <property fmtid="{D5CDD505-2E9C-101B-9397-08002B2CF9AE}" pid="5" name="MSIP_Label_fc24caf1-31f7-40c1-bde0-ca915f0156e3_Enabled">
    <vt:lpwstr>true</vt:lpwstr>
  </property>
  <property fmtid="{D5CDD505-2E9C-101B-9397-08002B2CF9AE}" pid="6" name="MSIP_Label_fc24caf1-31f7-40c1-bde0-ca915f0156e3_SetDate">
    <vt:lpwstr>2022-05-09T08:22:15Z</vt:lpwstr>
  </property>
  <property fmtid="{D5CDD505-2E9C-101B-9397-08002B2CF9AE}" pid="7" name="MSIP_Label_fc24caf1-31f7-40c1-bde0-ca915f0156e3_Method">
    <vt:lpwstr>Standard</vt:lpwstr>
  </property>
  <property fmtid="{D5CDD505-2E9C-101B-9397-08002B2CF9AE}" pid="8" name="MSIP_Label_fc24caf1-31f7-40c1-bde0-ca915f0156e3_Name">
    <vt:lpwstr>Internal</vt:lpwstr>
  </property>
  <property fmtid="{D5CDD505-2E9C-101B-9397-08002B2CF9AE}" pid="9" name="MSIP_Label_fc24caf1-31f7-40c1-bde0-ca915f0156e3_SiteId">
    <vt:lpwstr>088e9b00-ffd0-458e-bfa1-acf4c596d3cb</vt:lpwstr>
  </property>
  <property fmtid="{D5CDD505-2E9C-101B-9397-08002B2CF9AE}" pid="10" name="MSIP_Label_fc24caf1-31f7-40c1-bde0-ca915f0156e3_ActionId">
    <vt:lpwstr>89be9b12-c8cf-4d87-976f-9aec8797cbe1</vt:lpwstr>
  </property>
  <property fmtid="{D5CDD505-2E9C-101B-9397-08002B2CF9AE}" pid="11" name="MSIP_Label_fc24caf1-31f7-40c1-bde0-ca915f0156e3_ContentBits">
    <vt:lpwstr>2</vt:lpwstr>
  </property>
  <property fmtid="{D5CDD505-2E9C-101B-9397-08002B2CF9AE}" pid="12" name="Order">
    <vt:r8>407800</vt:r8>
  </property>
  <property fmtid="{D5CDD505-2E9C-101B-9397-08002B2CF9AE}" pid="13" name="ClassificationContentMarkingFooterLocations">
    <vt:lpwstr>msc_2019:6</vt:lpwstr>
  </property>
  <property fmtid="{D5CDD505-2E9C-101B-9397-08002B2CF9AE}" pid="14" name="ClassificationContentMarkingFooterText">
    <vt:lpwstr>Sensitivity: Internal</vt:lpwstr>
  </property>
  <property fmtid="{D5CDD505-2E9C-101B-9397-08002B2CF9AE}" pid="15" name="MediaServiceImageTags">
    <vt:lpwstr/>
  </property>
  <property fmtid="{D5CDD505-2E9C-101B-9397-08002B2CF9AE}" pid="16" name="xd_Signature">
    <vt:bool>false</vt:bool>
  </property>
  <property fmtid="{D5CDD505-2E9C-101B-9397-08002B2CF9AE}" pid="17" name="xd_ProgID">
    <vt:lpwstr/>
  </property>
  <property fmtid="{D5CDD505-2E9C-101B-9397-08002B2CF9AE}" pid="18" name="ComplianceAssetId">
    <vt:lpwstr/>
  </property>
  <property fmtid="{D5CDD505-2E9C-101B-9397-08002B2CF9AE}" pid="19" name="TemplateUrl">
    <vt:lpwstr/>
  </property>
  <property fmtid="{D5CDD505-2E9C-101B-9397-08002B2CF9AE}" pid="20" name="_ExtendedDescription">
    <vt:lpwstr/>
  </property>
  <property fmtid="{D5CDD505-2E9C-101B-9397-08002B2CF9AE}" pid="21" name="TriggerFlowInfo">
    <vt:lpwstr/>
  </property>
</Properties>
</file>